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7" r:id="rId20"/>
    <p:sldId id="274" r:id="rId21"/>
    <p:sldId id="275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9" r:id="rId31"/>
    <p:sldId id="290" r:id="rId32"/>
    <p:sldId id="291" r:id="rId33"/>
    <p:sldId id="292" r:id="rId34"/>
    <p:sldId id="293" r:id="rId35"/>
    <p:sldId id="287" r:id="rId36"/>
    <p:sldId id="288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371600"/>
            <a:ext cx="8496944" cy="1828800"/>
          </a:xfrm>
        </p:spPr>
        <p:txBody>
          <a:bodyPr/>
          <a:lstStyle/>
          <a:p>
            <a:r>
              <a:rPr lang="ru-RU" dirty="0" smtClean="0"/>
              <a:t>Амины. Аминокислоты. Белки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Качественная реакция на амины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5574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Разрушение азотистой кислотой первичных аминов:</a:t>
            </a:r>
            <a:endParaRPr lang="ru-RU" dirty="0"/>
          </a:p>
        </p:txBody>
      </p:sp>
      <p:pic>
        <p:nvPicPr>
          <p:cNvPr id="24578" name="Picture 2" descr="Картинки по запросу амины качественная реакция"/>
          <p:cNvPicPr>
            <a:picLocks noChangeAspect="1" noChangeArrowheads="1"/>
          </p:cNvPicPr>
          <p:nvPr/>
        </p:nvPicPr>
        <p:blipFill>
          <a:blip r:embed="rId2" cstate="print"/>
          <a:srcRect t="79379" b="10541"/>
          <a:stretch>
            <a:fillRect/>
          </a:stretch>
        </p:blipFill>
        <p:spPr bwMode="auto">
          <a:xfrm>
            <a:off x="827584" y="3068960"/>
            <a:ext cx="7620000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Окисление и горение</a:t>
            </a:r>
            <a:endParaRPr lang="ru-RU" dirty="0"/>
          </a:p>
        </p:txBody>
      </p:sp>
      <p:pic>
        <p:nvPicPr>
          <p:cNvPr id="25602" name="Picture 2" descr="Картинки по запросу амины окисление"/>
          <p:cNvPicPr>
            <a:picLocks noChangeAspect="1" noChangeArrowheads="1"/>
          </p:cNvPicPr>
          <p:nvPr/>
        </p:nvPicPr>
        <p:blipFill>
          <a:blip r:embed="rId2" cstate="print"/>
          <a:srcRect t="61260"/>
          <a:stretch>
            <a:fillRect/>
          </a:stretch>
        </p:blipFill>
        <p:spPr bwMode="auto">
          <a:xfrm>
            <a:off x="395536" y="2420888"/>
            <a:ext cx="7620000" cy="2213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7772400" cy="1362456"/>
          </a:xfrm>
        </p:spPr>
        <p:txBody>
          <a:bodyPr/>
          <a:lstStyle/>
          <a:p>
            <a:pPr algn="ctr"/>
            <a:r>
              <a:rPr lang="ru-RU" dirty="0" smtClean="0"/>
              <a:t>Получение аминов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и по запросу амины получение"/>
          <p:cNvPicPr>
            <a:picLocks noChangeAspect="1" noChangeArrowheads="1"/>
          </p:cNvPicPr>
          <p:nvPr/>
        </p:nvPicPr>
        <p:blipFill>
          <a:blip r:embed="rId2" cstate="print"/>
          <a:srcRect l="2953" t="14300" r="39466" b="8001"/>
          <a:stretch>
            <a:fillRect/>
          </a:stretch>
        </p:blipFill>
        <p:spPr bwMode="auto">
          <a:xfrm>
            <a:off x="1187624" y="980727"/>
            <a:ext cx="7020272" cy="5328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05800" cy="1143000"/>
          </a:xfrm>
        </p:spPr>
        <p:txBody>
          <a:bodyPr/>
          <a:lstStyle/>
          <a:p>
            <a:pPr algn="ctr"/>
            <a:r>
              <a:rPr lang="ru-RU" dirty="0" smtClean="0"/>
              <a:t>Анилин</a:t>
            </a:r>
            <a:endParaRPr lang="ru-RU" dirty="0"/>
          </a:p>
        </p:txBody>
      </p:sp>
      <p:pic>
        <p:nvPicPr>
          <p:cNvPr id="29698" name="Picture 2" descr="Картинки по запросу анилин"/>
          <p:cNvPicPr>
            <a:picLocks noChangeAspect="1" noChangeArrowheads="1"/>
          </p:cNvPicPr>
          <p:nvPr/>
        </p:nvPicPr>
        <p:blipFill>
          <a:blip r:embed="rId2" cstate="print"/>
          <a:srcRect l="9124" r="19187"/>
          <a:stretch>
            <a:fillRect/>
          </a:stretch>
        </p:blipFill>
        <p:spPr bwMode="auto">
          <a:xfrm>
            <a:off x="323528" y="1412776"/>
            <a:ext cx="3960440" cy="4143376"/>
          </a:xfrm>
          <a:prstGeom prst="rect">
            <a:avLst/>
          </a:prstGeom>
          <a:noFill/>
        </p:spPr>
      </p:pic>
      <p:pic>
        <p:nvPicPr>
          <p:cNvPr id="29700" name="Picture 4" descr="Картинки по запросу анил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6"/>
            <a:ext cx="1522636" cy="2304256"/>
          </a:xfrm>
          <a:prstGeom prst="rect">
            <a:avLst/>
          </a:prstGeom>
          <a:noFill/>
        </p:spPr>
      </p:pic>
      <p:pic>
        <p:nvPicPr>
          <p:cNvPr id="29702" name="Picture 6" descr="Картинки по запросу анили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077072"/>
            <a:ext cx="3762375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Применение анилина</a:t>
            </a:r>
            <a:endParaRPr lang="ru-RU" dirty="0"/>
          </a:p>
        </p:txBody>
      </p:sp>
      <p:pic>
        <p:nvPicPr>
          <p:cNvPr id="30722" name="Picture 2" descr="Картинки по запросу анилин примен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971684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772400" cy="1362456"/>
          </a:xfrm>
        </p:spPr>
        <p:txBody>
          <a:bodyPr/>
          <a:lstStyle/>
          <a:p>
            <a:pPr algn="ctr"/>
            <a:r>
              <a:rPr lang="ru-RU" dirty="0" smtClean="0"/>
              <a:t>Аминокислоты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916832"/>
            <a:ext cx="7772400" cy="15097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Производные карбоновых кислот, содержащие в своем составе одну или несколько аминогрупп</a:t>
            </a:r>
            <a:endParaRPr lang="ru-RU" sz="3200" dirty="0"/>
          </a:p>
        </p:txBody>
      </p:sp>
      <p:pic>
        <p:nvPicPr>
          <p:cNvPr id="33796" name="Picture 4" descr="Картинки по запросу аминокислота фото"/>
          <p:cNvPicPr>
            <a:picLocks noChangeAspect="1" noChangeArrowheads="1"/>
          </p:cNvPicPr>
          <p:nvPr/>
        </p:nvPicPr>
        <p:blipFill>
          <a:blip r:embed="rId2" cstate="print"/>
          <a:srcRect t="19656" b="25913"/>
          <a:stretch>
            <a:fillRect/>
          </a:stretch>
        </p:blipFill>
        <p:spPr bwMode="auto">
          <a:xfrm>
            <a:off x="2195736" y="3717032"/>
            <a:ext cx="4762500" cy="259228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7888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Природные аминокислоты содержат аминогруппу во 2-м положении</a:t>
            </a:r>
            <a:endParaRPr lang="ru-RU" dirty="0"/>
          </a:p>
        </p:txBody>
      </p:sp>
      <p:pic>
        <p:nvPicPr>
          <p:cNvPr id="31746" name="Picture 2" descr="Картинки по запросу аминокисло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537520"/>
            <a:ext cx="549796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2943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названии аминокислот указывается положение и название аминогруппы, а затем карбоновая кислота</a:t>
            </a:r>
            <a:endParaRPr lang="ru-RU" dirty="0"/>
          </a:p>
        </p:txBody>
      </p:sp>
      <p:pic>
        <p:nvPicPr>
          <p:cNvPr id="35842" name="Picture 2" descr="Картинки по запросу 2-аминобутановая кислота"/>
          <p:cNvPicPr>
            <a:picLocks noChangeAspect="1" noChangeArrowheads="1"/>
          </p:cNvPicPr>
          <p:nvPr/>
        </p:nvPicPr>
        <p:blipFill>
          <a:blip r:embed="rId2" cstate="print"/>
          <a:srcRect l="5512" t="11550" r="4326" b="9701"/>
          <a:stretch>
            <a:fillRect/>
          </a:stretch>
        </p:blipFill>
        <p:spPr bwMode="auto">
          <a:xfrm>
            <a:off x="2123728" y="3356992"/>
            <a:ext cx="4506943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Из белков выделено 20 аминокислот: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Амины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3068960"/>
            <a:ext cx="7772400" cy="150971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Производные аммиака, в молекуле которого один или несколько атомов водорода замещены на углеводородные радикалы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аминокислоты"/>
          <p:cNvPicPr>
            <a:picLocks noChangeAspect="1" noChangeArrowheads="1"/>
          </p:cNvPicPr>
          <p:nvPr/>
        </p:nvPicPr>
        <p:blipFill>
          <a:blip r:embed="rId2" cstate="print"/>
          <a:srcRect b="68155"/>
          <a:stretch>
            <a:fillRect/>
          </a:stretch>
        </p:blipFill>
        <p:spPr bwMode="auto">
          <a:xfrm>
            <a:off x="467544" y="1556792"/>
            <a:ext cx="8229600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и по запросу аминокислоты"/>
          <p:cNvPicPr>
            <a:picLocks noChangeAspect="1" noChangeArrowheads="1"/>
          </p:cNvPicPr>
          <p:nvPr/>
        </p:nvPicPr>
        <p:blipFill>
          <a:blip r:embed="rId2" cstate="print"/>
          <a:srcRect t="33118" b="8"/>
          <a:stretch>
            <a:fillRect/>
          </a:stretch>
        </p:blipFill>
        <p:spPr bwMode="auto">
          <a:xfrm>
            <a:off x="1187624" y="188640"/>
            <a:ext cx="6503831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Химические свойства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Аминокислоты – </a:t>
            </a:r>
            <a:r>
              <a:rPr lang="ru-RU" sz="3600" dirty="0" err="1" smtClean="0"/>
              <a:t>амфотерные</a:t>
            </a:r>
            <a:r>
              <a:rPr lang="ru-RU" sz="3600" dirty="0" smtClean="0"/>
              <a:t> вещества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9104" y="692696"/>
            <a:ext cx="8064896" cy="659352"/>
          </a:xfrm>
        </p:spPr>
        <p:txBody>
          <a:bodyPr/>
          <a:lstStyle/>
          <a:p>
            <a:r>
              <a:rPr lang="ru-RU" dirty="0" smtClean="0"/>
              <a:t>Реакции с щелочами, металлами, спиртами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223120" y="4077072"/>
            <a:ext cx="7920880" cy="654843"/>
          </a:xfrm>
        </p:spPr>
        <p:txBody>
          <a:bodyPr>
            <a:normAutofit/>
          </a:bodyPr>
          <a:lstStyle/>
          <a:p>
            <a:r>
              <a:rPr lang="ru-RU" dirty="0" smtClean="0"/>
              <a:t>Реакции с сильными кислотами, </a:t>
            </a:r>
            <a:r>
              <a:rPr lang="en-US" dirty="0" smtClean="0"/>
              <a:t>R-</a:t>
            </a:r>
            <a:r>
              <a:rPr lang="ru-RU" dirty="0" err="1" smtClean="0"/>
              <a:t>Гал</a:t>
            </a:r>
            <a:endParaRPr lang="ru-RU" dirty="0"/>
          </a:p>
        </p:txBody>
      </p:sp>
      <p:pic>
        <p:nvPicPr>
          <p:cNvPr id="37896" name="Picture 8" descr="Картинки по запросу реакции аминокислот с гидроксид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6760687" cy="2592288"/>
          </a:xfrm>
          <a:prstGeom prst="rect">
            <a:avLst/>
          </a:prstGeom>
          <a:noFill/>
        </p:spPr>
      </p:pic>
      <p:pic>
        <p:nvPicPr>
          <p:cNvPr id="37898" name="Picture 10" descr="Картинки по запросу реакции аминокислот с сильными кислота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013176"/>
            <a:ext cx="7848872" cy="1065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9104" y="692696"/>
            <a:ext cx="8064896" cy="659352"/>
          </a:xfrm>
        </p:spPr>
        <p:txBody>
          <a:bodyPr/>
          <a:lstStyle/>
          <a:p>
            <a:pPr algn="ctr"/>
            <a:r>
              <a:rPr lang="ru-RU" dirty="0" smtClean="0"/>
              <a:t>Реакции взаимодействия функциональных групп между собой</a:t>
            </a:r>
            <a:endParaRPr lang="ru-RU" dirty="0"/>
          </a:p>
        </p:txBody>
      </p:sp>
      <p:pic>
        <p:nvPicPr>
          <p:cNvPr id="43010" name="Picture 2" descr="Картинки по запросу аминокислот внутренние соли"/>
          <p:cNvPicPr>
            <a:picLocks noChangeAspect="1" noChangeArrowheads="1"/>
          </p:cNvPicPr>
          <p:nvPr/>
        </p:nvPicPr>
        <p:blipFill>
          <a:blip r:embed="rId2" cstate="print"/>
          <a:srcRect b="40001"/>
          <a:stretch>
            <a:fillRect/>
          </a:stretch>
        </p:blipFill>
        <p:spPr bwMode="auto">
          <a:xfrm>
            <a:off x="1331640" y="2132856"/>
            <a:ext cx="6516216" cy="1202683"/>
          </a:xfrm>
          <a:prstGeom prst="rect">
            <a:avLst/>
          </a:prstGeom>
          <a:noFill/>
        </p:spPr>
      </p:pic>
      <p:pic>
        <p:nvPicPr>
          <p:cNvPr id="43012" name="Picture 4" descr="Картинки по запросу образование пептидной связ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149080"/>
            <a:ext cx="6871105" cy="16561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43608" y="1628800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Образуют внутренние соли: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99592" y="3717032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Межмолекулярная дегидратация: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268760"/>
            <a:ext cx="8064896" cy="659352"/>
          </a:xfrm>
        </p:spPr>
        <p:txBody>
          <a:bodyPr/>
          <a:lstStyle/>
          <a:p>
            <a:pPr algn="ctr"/>
            <a:r>
              <a:rPr lang="ru-RU" dirty="0" smtClean="0"/>
              <a:t>Образование синего комплексного соединения с </a:t>
            </a:r>
            <a:r>
              <a:rPr lang="ru-RU" dirty="0" err="1" smtClean="0"/>
              <a:t>гидроксидом</a:t>
            </a:r>
            <a:r>
              <a:rPr lang="ru-RU" dirty="0" smtClean="0"/>
              <a:t> меди (</a:t>
            </a:r>
            <a:r>
              <a:rPr lang="en-US" dirty="0" smtClean="0"/>
              <a:t>II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4034" name="Picture 2" descr="Картинки по запросу аминокислота с гидроксидом мед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2"/>
            <a:ext cx="8532048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Белки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Биологические полимеры, состоящие из остатков аминокислот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Картинки по запросу протеиды форму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Картинки по запросу белки форму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8238200" cy="38884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764704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Протеины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Картинки по запросу гликопротеины форму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660232" cy="51049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23728" y="620688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Протеиды 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амины"/>
          <p:cNvPicPr>
            <a:picLocks noChangeAspect="1" noChangeArrowheads="1"/>
          </p:cNvPicPr>
          <p:nvPr/>
        </p:nvPicPr>
        <p:blipFill>
          <a:blip r:embed="rId2" cstate="print"/>
          <a:srcRect l="30854" t="55000"/>
          <a:stretch>
            <a:fillRect/>
          </a:stretch>
        </p:blipFill>
        <p:spPr bwMode="auto">
          <a:xfrm>
            <a:off x="2123728" y="5373216"/>
            <a:ext cx="5325455" cy="12961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404665"/>
            <a:ext cx="74168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400" dirty="0" smtClean="0"/>
              <a:t>У первичных аминов азот связан только с одним углеводородным радикалом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400" dirty="0" smtClean="0"/>
              <a:t>У вторичных аминов азот связан с двумя радикалами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400" dirty="0" smtClean="0"/>
              <a:t>У третичных аминов азот связан с тремя радикалами</a:t>
            </a:r>
            <a:endParaRPr lang="ru-RU" sz="2400" dirty="0"/>
          </a:p>
        </p:txBody>
      </p:sp>
      <p:pic>
        <p:nvPicPr>
          <p:cNvPr id="4" name="Picture 2" descr="Картинки по запросу амины"/>
          <p:cNvPicPr>
            <a:picLocks noChangeAspect="1" noChangeArrowheads="1"/>
          </p:cNvPicPr>
          <p:nvPr/>
        </p:nvPicPr>
        <p:blipFill>
          <a:blip r:embed="rId2" cstate="print"/>
          <a:srcRect l="30745" t="12209" b="45291"/>
          <a:stretch>
            <a:fillRect/>
          </a:stretch>
        </p:blipFill>
        <p:spPr bwMode="auto">
          <a:xfrm>
            <a:off x="2195736" y="3356992"/>
            <a:ext cx="5333839" cy="1224136"/>
          </a:xfrm>
          <a:prstGeom prst="rect">
            <a:avLst/>
          </a:prstGeom>
          <a:noFill/>
        </p:spPr>
      </p:pic>
      <p:pic>
        <p:nvPicPr>
          <p:cNvPr id="5" name="Picture 2" descr="Картинки по запросу амины"/>
          <p:cNvPicPr>
            <a:picLocks noChangeAspect="1" noChangeArrowheads="1"/>
          </p:cNvPicPr>
          <p:nvPr/>
        </p:nvPicPr>
        <p:blipFill>
          <a:blip r:embed="rId2" cstate="print"/>
          <a:srcRect l="29919" b="85000"/>
          <a:stretch>
            <a:fillRect/>
          </a:stretch>
        </p:blipFill>
        <p:spPr bwMode="auto">
          <a:xfrm>
            <a:off x="2483768" y="1988840"/>
            <a:ext cx="5397463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7772400" cy="1362456"/>
          </a:xfrm>
        </p:spPr>
        <p:txBody>
          <a:bodyPr/>
          <a:lstStyle/>
          <a:p>
            <a:pPr algn="ctr"/>
            <a:r>
              <a:rPr lang="ru-RU" dirty="0" smtClean="0"/>
              <a:t>Структуры белков</a:t>
            </a:r>
            <a:endParaRPr lang="ru-RU" dirty="0"/>
          </a:p>
        </p:txBody>
      </p:sp>
      <p:pic>
        <p:nvPicPr>
          <p:cNvPr id="54274" name="Picture 2" descr="Картинки по запросу первичная структура бе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852936"/>
            <a:ext cx="3962400" cy="283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Первичная</a:t>
            </a:r>
            <a:endParaRPr lang="ru-RU" dirty="0"/>
          </a:p>
        </p:txBody>
      </p:sp>
      <p:pic>
        <p:nvPicPr>
          <p:cNvPr id="53250" name="Picture 2" descr="Картинки по запросу первичная структура бе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88840"/>
            <a:ext cx="6296379" cy="28108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5229200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Последовательность аминокислот, соединенных пептидной связью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05800" cy="1143000"/>
          </a:xfrm>
        </p:spPr>
        <p:txBody>
          <a:bodyPr/>
          <a:lstStyle/>
          <a:p>
            <a:pPr algn="ctr"/>
            <a:r>
              <a:rPr lang="ru-RU" dirty="0" smtClean="0"/>
              <a:t>Вторичная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23320" y="1484784"/>
            <a:ext cx="6120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Образована одной полипептидной цепью  в результате возникновения водородных связей между карбоксильными группами и аминогруппами, расположенными на соседних витках спирали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5298" name="Picture 2" descr="Картинки по запросу вторичная структура бе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2181225" cy="3381375"/>
          </a:xfrm>
          <a:prstGeom prst="rect">
            <a:avLst/>
          </a:prstGeom>
          <a:noFill/>
        </p:spPr>
      </p:pic>
      <p:pic>
        <p:nvPicPr>
          <p:cNvPr id="55302" name="Picture 6" descr="Картинки по запросу вторичная структура бел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329944" y="3374912"/>
            <a:ext cx="2366540" cy="4058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05800" cy="1143000"/>
          </a:xfrm>
        </p:spPr>
        <p:txBody>
          <a:bodyPr/>
          <a:lstStyle/>
          <a:p>
            <a:pPr algn="ctr"/>
            <a:r>
              <a:rPr lang="ru-RU" dirty="0" smtClean="0"/>
              <a:t>Третичная</a:t>
            </a:r>
            <a:endParaRPr lang="ru-RU" dirty="0"/>
          </a:p>
        </p:txBody>
      </p:sp>
      <p:pic>
        <p:nvPicPr>
          <p:cNvPr id="56322" name="Picture 2" descr="Картинки по запросу третичная структура бе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340768"/>
            <a:ext cx="3816424" cy="32648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4797152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Образована полипептидными цепочками, по-разному расположенными в пространстве за счет водородных связей, ионного и гидрофобного взаимодействия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05800" cy="1143000"/>
          </a:xfrm>
        </p:spPr>
        <p:txBody>
          <a:bodyPr/>
          <a:lstStyle/>
          <a:p>
            <a:pPr algn="ctr"/>
            <a:r>
              <a:rPr lang="ru-RU" dirty="0" smtClean="0"/>
              <a:t>Четвертичная</a:t>
            </a:r>
            <a:endParaRPr lang="ru-RU" dirty="0"/>
          </a:p>
        </p:txBody>
      </p:sp>
      <p:pic>
        <p:nvPicPr>
          <p:cNvPr id="57346" name="Picture 2" descr="Картинки по запросу Четвертичная структура белка"/>
          <p:cNvPicPr>
            <a:picLocks noChangeAspect="1" noChangeArrowheads="1"/>
          </p:cNvPicPr>
          <p:nvPr/>
        </p:nvPicPr>
        <p:blipFill>
          <a:blip r:embed="rId2" cstate="print"/>
          <a:srcRect t="23940" b="13061"/>
          <a:stretch>
            <a:fillRect/>
          </a:stretch>
        </p:blipFill>
        <p:spPr bwMode="auto">
          <a:xfrm>
            <a:off x="827584" y="1916832"/>
            <a:ext cx="762000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7772400" cy="1362456"/>
          </a:xfrm>
        </p:spPr>
        <p:txBody>
          <a:bodyPr/>
          <a:lstStyle/>
          <a:p>
            <a:pPr algn="ctr"/>
            <a:r>
              <a:rPr lang="ru-RU" dirty="0" smtClean="0"/>
              <a:t>Функции белков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Каталитическая – выполняют роль ферментов в организме</a:t>
            </a:r>
            <a:endParaRPr lang="ru-RU" dirty="0"/>
          </a:p>
        </p:txBody>
      </p:sp>
      <p:pic>
        <p:nvPicPr>
          <p:cNvPr id="50178" name="Picture 2" descr="Картинки по запросу амилаз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49902"/>
            <a:ext cx="2880320" cy="39015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3968" y="256490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Амилаза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Защитная – выполняют роль антител в организме</a:t>
            </a:r>
            <a:endParaRPr lang="ru-RU" dirty="0"/>
          </a:p>
        </p:txBody>
      </p:sp>
      <p:pic>
        <p:nvPicPr>
          <p:cNvPr id="5837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76872"/>
            <a:ext cx="6336704" cy="3802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Двигательная – входят в состав мышечной ткани</a:t>
            </a:r>
            <a:endParaRPr lang="ru-RU" dirty="0"/>
          </a:p>
        </p:txBody>
      </p:sp>
      <p:pic>
        <p:nvPicPr>
          <p:cNvPr id="59394" name="Picture 2" descr="Картинки по запросу миоз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4415630" cy="3386312"/>
          </a:xfrm>
          <a:prstGeom prst="rect">
            <a:avLst/>
          </a:prstGeom>
          <a:noFill/>
        </p:spPr>
      </p:pic>
      <p:pic>
        <p:nvPicPr>
          <p:cNvPr id="59396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985792"/>
            <a:ext cx="3321657" cy="1872208"/>
          </a:xfrm>
          <a:prstGeom prst="rect">
            <a:avLst/>
          </a:prstGeom>
          <a:noFill/>
        </p:spPr>
      </p:pic>
      <p:pic>
        <p:nvPicPr>
          <p:cNvPr id="59400" name="Picture 8" descr="Картинки по запросу акти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501008"/>
            <a:ext cx="2095500" cy="1857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Транспортная – выполняют транспорт веществ из клетки и внутрь ее</a:t>
            </a:r>
            <a:endParaRPr lang="ru-RU" dirty="0"/>
          </a:p>
        </p:txBody>
      </p:sp>
      <p:pic>
        <p:nvPicPr>
          <p:cNvPr id="60420" name="Picture 4" descr="Картинки по запросу транспортная функция белка"/>
          <p:cNvPicPr>
            <a:picLocks noChangeAspect="1" noChangeArrowheads="1"/>
          </p:cNvPicPr>
          <p:nvPr/>
        </p:nvPicPr>
        <p:blipFill>
          <a:blip r:embed="rId2" cstate="print"/>
          <a:srcRect t="14856"/>
          <a:stretch>
            <a:fillRect/>
          </a:stretch>
        </p:blipFill>
        <p:spPr bwMode="auto">
          <a:xfrm>
            <a:off x="0" y="3284984"/>
            <a:ext cx="4860032" cy="3101838"/>
          </a:xfrm>
          <a:prstGeom prst="rect">
            <a:avLst/>
          </a:prstGeom>
          <a:noFill/>
        </p:spPr>
      </p:pic>
      <p:pic>
        <p:nvPicPr>
          <p:cNvPr id="60422" name="Picture 6" descr="Картинки по запросу гемоглобин"/>
          <p:cNvPicPr>
            <a:picLocks noChangeAspect="1" noChangeArrowheads="1"/>
          </p:cNvPicPr>
          <p:nvPr/>
        </p:nvPicPr>
        <p:blipFill>
          <a:blip r:embed="rId3" cstate="print"/>
          <a:srcRect b="42628"/>
          <a:stretch>
            <a:fillRect/>
          </a:stretch>
        </p:blipFill>
        <p:spPr bwMode="auto">
          <a:xfrm>
            <a:off x="4860032" y="3789040"/>
            <a:ext cx="3888432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2151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Для обозначения </a:t>
            </a:r>
            <a:r>
              <a:rPr lang="en-US" dirty="0" smtClean="0"/>
              <a:t>NH</a:t>
            </a:r>
            <a:r>
              <a:rPr lang="en-US" sz="3200" dirty="0" smtClean="0"/>
              <a:t>2</a:t>
            </a:r>
            <a:r>
              <a:rPr lang="ru-RU" sz="3200" dirty="0" smtClean="0"/>
              <a:t> </a:t>
            </a:r>
            <a:r>
              <a:rPr lang="ru-RU" dirty="0" smtClean="0"/>
              <a:t>– группы используется приставка </a:t>
            </a:r>
            <a:br>
              <a:rPr lang="ru-RU" dirty="0" smtClean="0"/>
            </a:br>
            <a:r>
              <a:rPr lang="ru-RU" b="1" dirty="0" err="1" smtClean="0">
                <a:solidFill>
                  <a:srgbClr val="FF0000"/>
                </a:solidFill>
              </a:rPr>
              <a:t>амино</a:t>
            </a:r>
            <a:r>
              <a:rPr lang="ru-RU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Картинки по запросу 2-аминобутан"/>
          <p:cNvPicPr>
            <a:picLocks noChangeAspect="1" noChangeArrowheads="1"/>
          </p:cNvPicPr>
          <p:nvPr/>
        </p:nvPicPr>
        <p:blipFill>
          <a:blip r:embed="rId2" cstate="print"/>
          <a:srcRect l="50467" b="57009"/>
          <a:stretch>
            <a:fillRect/>
          </a:stretch>
        </p:blipFill>
        <p:spPr bwMode="auto">
          <a:xfrm>
            <a:off x="5004048" y="3429000"/>
            <a:ext cx="3429250" cy="2232248"/>
          </a:xfrm>
          <a:prstGeom prst="rect">
            <a:avLst/>
          </a:prstGeom>
          <a:noFill/>
        </p:spPr>
      </p:pic>
      <p:pic>
        <p:nvPicPr>
          <p:cNvPr id="5" name="Picture 2" descr="Картинки по запросу 2-аминобутан"/>
          <p:cNvPicPr>
            <a:picLocks noChangeAspect="1" noChangeArrowheads="1"/>
          </p:cNvPicPr>
          <p:nvPr/>
        </p:nvPicPr>
        <p:blipFill>
          <a:blip r:embed="rId2" cstate="print"/>
          <a:srcRect r="49533" b="34579"/>
          <a:stretch>
            <a:fillRect/>
          </a:stretch>
        </p:blipFill>
        <p:spPr bwMode="auto">
          <a:xfrm>
            <a:off x="971600" y="2780927"/>
            <a:ext cx="3672408" cy="3570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5688632" cy="26997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Строительная – входят в состав клеточных мембран и органелл клетки</a:t>
            </a:r>
            <a:endParaRPr lang="ru-RU" dirty="0"/>
          </a:p>
        </p:txBody>
      </p:sp>
      <p:pic>
        <p:nvPicPr>
          <p:cNvPr id="61442" name="Picture 2" descr="Картинки по запросу строительная функция белка"/>
          <p:cNvPicPr>
            <a:picLocks noChangeAspect="1" noChangeArrowheads="1"/>
          </p:cNvPicPr>
          <p:nvPr/>
        </p:nvPicPr>
        <p:blipFill>
          <a:blip r:embed="rId2" cstate="print"/>
          <a:srcRect t="45674"/>
          <a:stretch>
            <a:fillRect/>
          </a:stretch>
        </p:blipFill>
        <p:spPr bwMode="auto">
          <a:xfrm>
            <a:off x="179512" y="4374232"/>
            <a:ext cx="6096000" cy="2483768"/>
          </a:xfrm>
          <a:prstGeom prst="rect">
            <a:avLst/>
          </a:prstGeom>
          <a:noFill/>
        </p:spPr>
      </p:pic>
      <p:pic>
        <p:nvPicPr>
          <p:cNvPr id="61444" name="Picture 4" descr="Картинки по запросу кератин строение"/>
          <p:cNvPicPr>
            <a:picLocks noChangeAspect="1" noChangeArrowheads="1"/>
          </p:cNvPicPr>
          <p:nvPr/>
        </p:nvPicPr>
        <p:blipFill>
          <a:blip r:embed="rId3" cstate="print"/>
          <a:srcRect t="37610" r="67870" b="22534"/>
          <a:stretch>
            <a:fillRect/>
          </a:stretch>
        </p:blipFill>
        <p:spPr bwMode="auto">
          <a:xfrm>
            <a:off x="6372200" y="1700808"/>
            <a:ext cx="2448272" cy="4536504"/>
          </a:xfrm>
          <a:prstGeom prst="rect">
            <a:avLst/>
          </a:prstGeom>
          <a:noFill/>
        </p:spPr>
      </p:pic>
      <p:pic>
        <p:nvPicPr>
          <p:cNvPr id="6" name="Picture 4" descr="Картинки по запросу кератин строение"/>
          <p:cNvPicPr>
            <a:picLocks noChangeAspect="1" noChangeArrowheads="1"/>
          </p:cNvPicPr>
          <p:nvPr/>
        </p:nvPicPr>
        <p:blipFill>
          <a:blip r:embed="rId3" cstate="print"/>
          <a:srcRect t="96371" r="67870"/>
          <a:stretch>
            <a:fillRect/>
          </a:stretch>
        </p:blipFill>
        <p:spPr bwMode="auto">
          <a:xfrm>
            <a:off x="6372200" y="6237312"/>
            <a:ext cx="2448272" cy="413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4888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Энергетическая – при расщеплении </a:t>
            </a:r>
            <a:br>
              <a:rPr lang="ru-RU" dirty="0" smtClean="0"/>
            </a:br>
            <a:r>
              <a:rPr lang="ru-RU" dirty="0" smtClean="0"/>
              <a:t>1 г белка выделяется 17,6 кДж энергии </a:t>
            </a:r>
            <a:br>
              <a:rPr lang="ru-RU" dirty="0" smtClean="0"/>
            </a:br>
            <a:r>
              <a:rPr lang="ru-RU" dirty="0" smtClean="0"/>
              <a:t>(4 килокалории)</a:t>
            </a:r>
            <a:endParaRPr lang="ru-RU" dirty="0"/>
          </a:p>
        </p:txBody>
      </p:sp>
      <p:pic>
        <p:nvPicPr>
          <p:cNvPr id="62466" name="Picture 2" descr="Картинки по запросу расщепление белка"/>
          <p:cNvPicPr>
            <a:picLocks noChangeAspect="1" noChangeArrowheads="1"/>
          </p:cNvPicPr>
          <p:nvPr/>
        </p:nvPicPr>
        <p:blipFill>
          <a:blip r:embed="rId2" cstate="print"/>
          <a:srcRect t="21338"/>
          <a:stretch>
            <a:fillRect/>
          </a:stretch>
        </p:blipFill>
        <p:spPr bwMode="auto">
          <a:xfrm>
            <a:off x="1907704" y="3573075"/>
            <a:ext cx="5472608" cy="328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772816"/>
            <a:ext cx="7772400" cy="1362456"/>
          </a:xfrm>
        </p:spPr>
        <p:txBody>
          <a:bodyPr/>
          <a:lstStyle/>
          <a:p>
            <a:r>
              <a:rPr lang="ru-RU" dirty="0" smtClean="0"/>
              <a:t>Химические свойства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Картинки по запросу горение белка"/>
          <p:cNvPicPr>
            <a:picLocks noChangeAspect="1" noChangeArrowheads="1"/>
          </p:cNvPicPr>
          <p:nvPr/>
        </p:nvPicPr>
        <p:blipFill>
          <a:blip r:embed="rId2" cstate="print"/>
          <a:srcRect t="13251"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2" name="Picture 6" descr="Картинки по запросу гниение белка продук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89679"/>
            <a:ext cx="6948264" cy="566832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79712" y="620688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Гниение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Денатурация </a:t>
            </a:r>
            <a:endParaRPr lang="ru-RU" dirty="0"/>
          </a:p>
        </p:txBody>
      </p:sp>
      <p:pic>
        <p:nvPicPr>
          <p:cNvPr id="66562" name="Picture 2" descr="Картинки по запросу денатурация белка"/>
          <p:cNvPicPr>
            <a:picLocks noChangeAspect="1" noChangeArrowheads="1"/>
          </p:cNvPicPr>
          <p:nvPr/>
        </p:nvPicPr>
        <p:blipFill>
          <a:blip r:embed="rId2" cstate="print"/>
          <a:srcRect t="13452"/>
          <a:stretch>
            <a:fillRect/>
          </a:stretch>
        </p:blipFill>
        <p:spPr bwMode="auto">
          <a:xfrm>
            <a:off x="1115616" y="1988840"/>
            <a:ext cx="7320267" cy="3243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Гидролиз</a:t>
            </a:r>
            <a:endParaRPr lang="ru-RU" dirty="0"/>
          </a:p>
        </p:txBody>
      </p:sp>
      <p:pic>
        <p:nvPicPr>
          <p:cNvPr id="67586" name="Picture 2" descr="Картинки по запросу гидролиз белка"/>
          <p:cNvPicPr>
            <a:picLocks noChangeAspect="1" noChangeArrowheads="1"/>
          </p:cNvPicPr>
          <p:nvPr/>
        </p:nvPicPr>
        <p:blipFill>
          <a:blip r:embed="rId2" cstate="print"/>
          <a:srcRect t="28980" b="10541"/>
          <a:stretch>
            <a:fillRect/>
          </a:stretch>
        </p:blipFill>
        <p:spPr bwMode="auto">
          <a:xfrm>
            <a:off x="899592" y="2060848"/>
            <a:ext cx="7620000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76872"/>
            <a:ext cx="7772400" cy="1362456"/>
          </a:xfrm>
        </p:spPr>
        <p:txBody>
          <a:bodyPr/>
          <a:lstStyle/>
          <a:p>
            <a:pPr algn="ctr"/>
            <a:r>
              <a:rPr lang="ru-RU" dirty="0" smtClean="0"/>
              <a:t>Цветные реакции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Биуретовая</a:t>
            </a:r>
            <a:r>
              <a:rPr lang="ru-RU" dirty="0" smtClean="0"/>
              <a:t> реакция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55741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Качественная реакция на пептидные связи</a:t>
            </a:r>
            <a:endParaRPr lang="ru-RU" dirty="0"/>
          </a:p>
        </p:txBody>
      </p:sp>
      <p:pic>
        <p:nvPicPr>
          <p:cNvPr id="68610" name="Picture 2" descr="Картинки по запросу биуретовая реакция на белки"/>
          <p:cNvPicPr>
            <a:picLocks noChangeAspect="1" noChangeArrowheads="1"/>
          </p:cNvPicPr>
          <p:nvPr/>
        </p:nvPicPr>
        <p:blipFill>
          <a:blip r:embed="rId2" cstate="print"/>
          <a:srcRect l="23414" r="26354"/>
          <a:stretch>
            <a:fillRect/>
          </a:stretch>
        </p:blipFill>
        <p:spPr bwMode="auto">
          <a:xfrm>
            <a:off x="6084168" y="2924944"/>
            <a:ext cx="1440160" cy="2095501"/>
          </a:xfrm>
          <a:prstGeom prst="rect">
            <a:avLst/>
          </a:prstGeom>
          <a:noFill/>
        </p:spPr>
      </p:pic>
      <p:pic>
        <p:nvPicPr>
          <p:cNvPr id="68612" name="Picture 4" descr="Картинки по запросу белок жидкий"/>
          <p:cNvPicPr>
            <a:picLocks noChangeAspect="1" noChangeArrowheads="1"/>
          </p:cNvPicPr>
          <p:nvPr/>
        </p:nvPicPr>
        <p:blipFill>
          <a:blip r:embed="rId3" cstate="print"/>
          <a:srcRect l="14907" r="23420"/>
          <a:stretch>
            <a:fillRect/>
          </a:stretch>
        </p:blipFill>
        <p:spPr bwMode="auto">
          <a:xfrm>
            <a:off x="251520" y="2780928"/>
            <a:ext cx="2232248" cy="1809751"/>
          </a:xfrm>
          <a:prstGeom prst="rect">
            <a:avLst/>
          </a:prstGeom>
          <a:noFill/>
        </p:spPr>
      </p:pic>
      <p:pic>
        <p:nvPicPr>
          <p:cNvPr id="68614" name="Picture 6" descr="Картинки по запросу гидроксид меди"/>
          <p:cNvPicPr>
            <a:picLocks noChangeAspect="1" noChangeArrowheads="1"/>
          </p:cNvPicPr>
          <p:nvPr/>
        </p:nvPicPr>
        <p:blipFill>
          <a:blip r:embed="rId4" cstate="print"/>
          <a:srcRect l="26902" r="19293"/>
          <a:stretch>
            <a:fillRect/>
          </a:stretch>
        </p:blipFill>
        <p:spPr bwMode="auto">
          <a:xfrm>
            <a:off x="3059832" y="2996952"/>
            <a:ext cx="1584176" cy="1656184"/>
          </a:xfrm>
          <a:prstGeom prst="rect">
            <a:avLst/>
          </a:prstGeom>
          <a:noFill/>
        </p:spPr>
      </p:pic>
      <p:sp>
        <p:nvSpPr>
          <p:cNvPr id="7" name="Крест 6"/>
          <p:cNvSpPr/>
          <p:nvPr/>
        </p:nvSpPr>
        <p:spPr>
          <a:xfrm>
            <a:off x="2339752" y="3429000"/>
            <a:ext cx="504056" cy="504056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788024" y="3645024"/>
            <a:ext cx="115212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83568" y="5013176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Белок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55776" y="4869160"/>
            <a:ext cx="2736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/>
              <a:t>Гидроксид</a:t>
            </a:r>
            <a:r>
              <a:rPr lang="ru-RU" sz="3200" dirty="0" smtClean="0"/>
              <a:t> меди (</a:t>
            </a:r>
            <a:r>
              <a:rPr lang="en-US" sz="3200" dirty="0" smtClean="0"/>
              <a:t>II</a:t>
            </a:r>
            <a:r>
              <a:rPr lang="ru-RU" sz="3200" dirty="0" smtClean="0"/>
              <a:t>)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76056" y="5013176"/>
            <a:ext cx="4067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Внутрикомплексное соединение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Ксантопротеиновая реакция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55741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Качественная реакция на ароматические циклы</a:t>
            </a:r>
            <a:endParaRPr lang="ru-RU" dirty="0"/>
          </a:p>
        </p:txBody>
      </p:sp>
      <p:pic>
        <p:nvPicPr>
          <p:cNvPr id="68612" name="Picture 4" descr="Картинки по запросу белок жидкий"/>
          <p:cNvPicPr>
            <a:picLocks noChangeAspect="1" noChangeArrowheads="1"/>
          </p:cNvPicPr>
          <p:nvPr/>
        </p:nvPicPr>
        <p:blipFill>
          <a:blip r:embed="rId2" cstate="print"/>
          <a:srcRect l="14907" r="23420"/>
          <a:stretch>
            <a:fillRect/>
          </a:stretch>
        </p:blipFill>
        <p:spPr bwMode="auto">
          <a:xfrm>
            <a:off x="251520" y="2780928"/>
            <a:ext cx="2232248" cy="1809751"/>
          </a:xfrm>
          <a:prstGeom prst="rect">
            <a:avLst/>
          </a:prstGeom>
          <a:noFill/>
        </p:spPr>
      </p:pic>
      <p:sp>
        <p:nvSpPr>
          <p:cNvPr id="7" name="Крест 6"/>
          <p:cNvSpPr/>
          <p:nvPr/>
        </p:nvSpPr>
        <p:spPr>
          <a:xfrm>
            <a:off x="2339752" y="3429000"/>
            <a:ext cx="504056" cy="504056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788024" y="3645024"/>
            <a:ext cx="115212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83568" y="5013176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Белок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55776" y="4869160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Азотная кислота </a:t>
            </a:r>
            <a:r>
              <a:rPr lang="ru-RU" sz="3200" dirty="0" err="1" smtClean="0"/>
              <a:t>конц</a:t>
            </a:r>
            <a:r>
              <a:rPr lang="ru-RU" sz="3200" dirty="0" smtClean="0"/>
              <a:t>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76056" y="5013176"/>
            <a:ext cx="4067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Комплексное соединение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0658" name="Picture 2" descr="Картинки по запросу азотная кисло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852936"/>
            <a:ext cx="1599248" cy="1719192"/>
          </a:xfrm>
          <a:prstGeom prst="rect">
            <a:avLst/>
          </a:prstGeom>
          <a:noFill/>
        </p:spPr>
      </p:pic>
      <p:pic>
        <p:nvPicPr>
          <p:cNvPr id="70660" name="Picture 4" descr="Картинки по запросу ксантопротеиновая реакц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420888"/>
            <a:ext cx="273630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969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Вторичные и третичные амины называют используя рациональную номенклатуру: в алфавитном порядке перечисляются радикалы, а в конце названия ставится слово </a:t>
            </a:r>
            <a:r>
              <a:rPr lang="ru-RU" sz="4000" b="1" dirty="0" smtClean="0">
                <a:solidFill>
                  <a:srgbClr val="FF0000"/>
                </a:solidFill>
              </a:rPr>
              <a:t>амин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Картинки по запросу 2-аминобутан"/>
          <p:cNvPicPr>
            <a:picLocks noChangeAspect="1" noChangeArrowheads="1"/>
          </p:cNvPicPr>
          <p:nvPr/>
        </p:nvPicPr>
        <p:blipFill>
          <a:blip r:embed="rId2" cstate="print"/>
          <a:srcRect t="63380" r="47183"/>
          <a:stretch>
            <a:fillRect/>
          </a:stretch>
        </p:blipFill>
        <p:spPr bwMode="auto">
          <a:xfrm>
            <a:off x="971600" y="3933056"/>
            <a:ext cx="3600400" cy="1872208"/>
          </a:xfrm>
          <a:prstGeom prst="rect">
            <a:avLst/>
          </a:prstGeom>
          <a:noFill/>
        </p:spPr>
      </p:pic>
      <p:pic>
        <p:nvPicPr>
          <p:cNvPr id="5" name="Picture 2" descr="Картинки по запросу 2-аминобутан"/>
          <p:cNvPicPr>
            <a:picLocks noChangeAspect="1" noChangeArrowheads="1"/>
          </p:cNvPicPr>
          <p:nvPr/>
        </p:nvPicPr>
        <p:blipFill>
          <a:blip r:embed="rId2" cstate="print"/>
          <a:srcRect l="49525" t="37705"/>
          <a:stretch>
            <a:fillRect/>
          </a:stretch>
        </p:blipFill>
        <p:spPr bwMode="auto">
          <a:xfrm>
            <a:off x="4860032" y="3645024"/>
            <a:ext cx="2956149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Физические свойства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708920"/>
            <a:ext cx="8229600" cy="199757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Первые амины – газы с характерным запахом, хорошо растворимы в воде.</a:t>
            </a:r>
          </a:p>
          <a:p>
            <a:pPr algn="ctr">
              <a:buNone/>
            </a:pPr>
            <a:r>
              <a:rPr lang="ru-RU" dirty="0" smtClean="0"/>
              <a:t>Первичные и вторичные амины менее летучие, чем третичные, и лучше растворимы.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76872"/>
            <a:ext cx="7772400" cy="1362456"/>
          </a:xfrm>
        </p:spPr>
        <p:txBody>
          <a:bodyPr/>
          <a:lstStyle/>
          <a:p>
            <a:r>
              <a:rPr lang="ru-RU" dirty="0" smtClean="0"/>
              <a:t>Химические свойства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Основные свойства </a:t>
            </a:r>
            <a:br>
              <a:rPr lang="ru-RU" dirty="0" smtClean="0"/>
            </a:br>
            <a:r>
              <a:rPr lang="ru-RU" dirty="0" smtClean="0"/>
              <a:t>(подобно аммиаку)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5574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Реагируют с кислотами:</a:t>
            </a:r>
            <a:endParaRPr lang="ru-RU" dirty="0"/>
          </a:p>
        </p:txBody>
      </p:sp>
      <p:pic>
        <p:nvPicPr>
          <p:cNvPr id="19458" name="Picture 2" descr="Картинки по запросу хлорид метиламмония"/>
          <p:cNvPicPr>
            <a:picLocks noChangeAspect="1" noChangeArrowheads="1"/>
          </p:cNvPicPr>
          <p:nvPr/>
        </p:nvPicPr>
        <p:blipFill>
          <a:blip r:embed="rId2" cstate="print"/>
          <a:srcRect t="66779" r="25346" b="6761"/>
          <a:stretch>
            <a:fillRect/>
          </a:stretch>
        </p:blipFill>
        <p:spPr bwMode="auto">
          <a:xfrm>
            <a:off x="2267744" y="5013176"/>
            <a:ext cx="5688632" cy="1512168"/>
          </a:xfrm>
          <a:prstGeom prst="rect">
            <a:avLst/>
          </a:prstGeom>
          <a:noFill/>
        </p:spPr>
      </p:pic>
      <p:pic>
        <p:nvPicPr>
          <p:cNvPr id="5" name="Picture 2" descr="Картинки по запросу хлорид метиламмония"/>
          <p:cNvPicPr>
            <a:picLocks noChangeAspect="1" noChangeArrowheads="1"/>
          </p:cNvPicPr>
          <p:nvPr/>
        </p:nvPicPr>
        <p:blipFill>
          <a:blip r:embed="rId2" cstate="print"/>
          <a:srcRect t="16380" b="59827"/>
          <a:stretch>
            <a:fillRect/>
          </a:stretch>
        </p:blipFill>
        <p:spPr bwMode="auto">
          <a:xfrm>
            <a:off x="755576" y="2492896"/>
            <a:ext cx="7620000" cy="1359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4005064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Первые представители аминов при растворении в воде дают щелочную среду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Реакции замещения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57416"/>
          </a:xfrm>
        </p:spPr>
        <p:txBody>
          <a:bodyPr/>
          <a:lstStyle/>
          <a:p>
            <a:pPr>
              <a:buNone/>
            </a:pPr>
            <a:r>
              <a:rPr lang="ru-RU" u="sng" dirty="0" smtClean="0"/>
              <a:t>С галогенпроизводными:</a:t>
            </a:r>
            <a:endParaRPr lang="ru-RU" u="sng" dirty="0"/>
          </a:p>
        </p:txBody>
      </p:sp>
      <p:pic>
        <p:nvPicPr>
          <p:cNvPr id="22530" name="Picture 2" descr="Картинки по запросу получение вторичных и третичных амин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7279348" cy="17281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350100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Так получают вторичные и третичные амины</a:t>
            </a:r>
            <a:endParaRPr lang="ru-RU" sz="2400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3933056"/>
            <a:ext cx="8229600" cy="48540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производными карбоновых кислот:</a:t>
            </a:r>
            <a:endParaRPr kumimoji="0" lang="ru-RU" sz="26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Картинки по запросу амины с эфирами"/>
          <p:cNvPicPr>
            <a:picLocks noChangeAspect="1" noChangeArrowheads="1"/>
          </p:cNvPicPr>
          <p:nvPr/>
        </p:nvPicPr>
        <p:blipFill>
          <a:blip r:embed="rId3" cstate="print"/>
          <a:srcRect t="36540" b="28181"/>
          <a:stretch>
            <a:fillRect/>
          </a:stretch>
        </p:blipFill>
        <p:spPr bwMode="auto">
          <a:xfrm>
            <a:off x="971600" y="4365104"/>
            <a:ext cx="7620000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159</TotalTime>
  <Words>382</Words>
  <Application>Microsoft Office PowerPoint</Application>
  <PresentationFormat>Экран (4:3)</PresentationFormat>
  <Paragraphs>83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Поток</vt:lpstr>
      <vt:lpstr>Амины. Аминокислоты. Белки</vt:lpstr>
      <vt:lpstr>Амины</vt:lpstr>
      <vt:lpstr>Слайд 3</vt:lpstr>
      <vt:lpstr>Для обозначения NH2 – группы используется приставка  амино-</vt:lpstr>
      <vt:lpstr>Вторичные и третичные амины называют используя рациональную номенклатуру: в алфавитном порядке перечисляются радикалы, а в конце названия ставится слово амин</vt:lpstr>
      <vt:lpstr>Физические свойства</vt:lpstr>
      <vt:lpstr>Химические свойства</vt:lpstr>
      <vt:lpstr>Основные свойства  (подобно аммиаку)</vt:lpstr>
      <vt:lpstr>Реакции замещения</vt:lpstr>
      <vt:lpstr>Качественная реакция на амины</vt:lpstr>
      <vt:lpstr>Окисление и горение</vt:lpstr>
      <vt:lpstr>Получение аминов</vt:lpstr>
      <vt:lpstr>Слайд 13</vt:lpstr>
      <vt:lpstr>Анилин</vt:lpstr>
      <vt:lpstr>Применение анилина</vt:lpstr>
      <vt:lpstr>Аминокислоты</vt:lpstr>
      <vt:lpstr>Природные аминокислоты содержат аминогруппу во 2-м положении</vt:lpstr>
      <vt:lpstr>В названии аминокислот указывается положение и название аминогруппы, а затем карбоновая кислота</vt:lpstr>
      <vt:lpstr>Из белков выделено 20 аминокислот:</vt:lpstr>
      <vt:lpstr>Слайд 20</vt:lpstr>
      <vt:lpstr>Слайд 21</vt:lpstr>
      <vt:lpstr>Химические свойства</vt:lpstr>
      <vt:lpstr>Слайд 23</vt:lpstr>
      <vt:lpstr>Слайд 24</vt:lpstr>
      <vt:lpstr>Слайд 25</vt:lpstr>
      <vt:lpstr>Белки</vt:lpstr>
      <vt:lpstr>Слайд 27</vt:lpstr>
      <vt:lpstr>Слайд 28</vt:lpstr>
      <vt:lpstr>Слайд 29</vt:lpstr>
      <vt:lpstr>Структуры белков</vt:lpstr>
      <vt:lpstr>Первичная</vt:lpstr>
      <vt:lpstr>Вторичная</vt:lpstr>
      <vt:lpstr>Третичная</vt:lpstr>
      <vt:lpstr>Четвертичная</vt:lpstr>
      <vt:lpstr>Функции белков</vt:lpstr>
      <vt:lpstr>Каталитическая – выполняют роль ферментов в организме</vt:lpstr>
      <vt:lpstr>Защитная – выполняют роль антител в организме</vt:lpstr>
      <vt:lpstr>Двигательная – входят в состав мышечной ткани</vt:lpstr>
      <vt:lpstr>Транспортная – выполняют транспорт веществ из клетки и внутрь ее</vt:lpstr>
      <vt:lpstr>Строительная – входят в состав клеточных мембран и органелл клетки</vt:lpstr>
      <vt:lpstr>Энергетическая – при расщеплении  1 г белка выделяется 17,6 кДж энергии  (4 килокалории)</vt:lpstr>
      <vt:lpstr>Химические свойства</vt:lpstr>
      <vt:lpstr>Слайд 43</vt:lpstr>
      <vt:lpstr>Слайд 44</vt:lpstr>
      <vt:lpstr>Денатурация </vt:lpstr>
      <vt:lpstr>Гидролиз</vt:lpstr>
      <vt:lpstr>Цветные реакции</vt:lpstr>
      <vt:lpstr>Биуретовая реакция</vt:lpstr>
      <vt:lpstr>Ксантопротеиновая реакция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Амины. Аминокислоты. Белки</dc:title>
  <dc:creator>Администратор</dc:creator>
  <cp:lastModifiedBy>Школьник</cp:lastModifiedBy>
  <cp:revision>24</cp:revision>
  <dcterms:created xsi:type="dcterms:W3CDTF">2017-12-03T13:37:29Z</dcterms:created>
  <dcterms:modified xsi:type="dcterms:W3CDTF">2020-04-13T08:45:34Z</dcterms:modified>
</cp:coreProperties>
</file>