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87" r:id="rId2"/>
    <p:sldMasterId id="2147483807" r:id="rId3"/>
    <p:sldMasterId id="2147483846" r:id="rId4"/>
    <p:sldMasterId id="2147483866" r:id="rId5"/>
  </p:sldMasterIdLst>
  <p:sldIdLst>
    <p:sldId id="256" r:id="rId6"/>
    <p:sldId id="257" r:id="rId7"/>
    <p:sldId id="262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67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81" r:id="rId29"/>
    <p:sldId id="282" r:id="rId30"/>
    <p:sldId id="283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0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0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28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7739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043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4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94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6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319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4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56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03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61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3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71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7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3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98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9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280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06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8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57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55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89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1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1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524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5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7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7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7594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6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78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4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0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3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22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9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3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0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79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9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74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67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91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691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4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02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2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9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313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0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86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29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84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56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3728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1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314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235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864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8195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55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84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3938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60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8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8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72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C53785-FA59-4DBD-8E1F-F607E30324D7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59A6D77-5F68-445E-9845-2598A0567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54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7707" y="2910221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ru-RU" sz="6600" dirty="0" smtClean="0"/>
              <a:t>Артикуляционная гимнастика</a:t>
            </a:r>
            <a:endParaRPr lang="ru-RU" sz="6600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727"/>
            <a:ext cx="2941926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5087" y="5586612"/>
            <a:ext cx="3744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Составители:</a:t>
            </a:r>
          </a:p>
          <a:p>
            <a:r>
              <a:rPr lang="ru-RU" sz="2000" b="1" dirty="0"/>
              <a:t>у</a:t>
            </a:r>
            <a:r>
              <a:rPr lang="ru-RU" sz="2000" b="1" dirty="0" smtClean="0"/>
              <a:t>читель-логопед Дунаева М.В.</a:t>
            </a:r>
          </a:p>
          <a:p>
            <a:r>
              <a:rPr lang="ru-RU" sz="2000" b="1" dirty="0"/>
              <a:t>у</a:t>
            </a:r>
            <a:r>
              <a:rPr lang="ru-RU" sz="2000" b="1" dirty="0" smtClean="0"/>
              <a:t>читель-логопед Савченко В.А.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008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42219" cy="6858000"/>
          </a:xfrm>
          <a:prstGeom prst="rect">
            <a:avLst/>
          </a:prstGeom>
        </p:spPr>
      </p:pic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65" y="2428009"/>
            <a:ext cx="612457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img4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280" y="153194"/>
            <a:ext cx="5085338" cy="6480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8" descr="img4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3476" y="188914"/>
            <a:ext cx="5285797" cy="6408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8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img4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0"/>
            <a:ext cx="4183063" cy="6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mg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260350"/>
            <a:ext cx="4062412" cy="6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g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39714"/>
            <a:ext cx="4140200" cy="63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img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60350"/>
            <a:ext cx="4079875" cy="6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g4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5888"/>
            <a:ext cx="4141788" cy="65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img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88913"/>
            <a:ext cx="4086225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img4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081462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img4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8913"/>
            <a:ext cx="4095750" cy="64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ÐÐ°ÑÑÐ¸Ð½ÐºÐ¸ Ð¿Ð¾ Ð·Ð°Ð¿ÑÐ¾ÑÑ Ð²ÐµÑÐµÐ»ÑÐ¹ ÑÐ·ÑÑÐ¾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4251" r="25628" b="636"/>
          <a:stretch/>
        </p:blipFill>
        <p:spPr bwMode="auto">
          <a:xfrm>
            <a:off x="3768436" y="1818793"/>
            <a:ext cx="4668982" cy="45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1" y="589587"/>
            <a:ext cx="4104120" cy="2458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/>
              <a:t>Жил-был язычок, </a:t>
            </a:r>
            <a:endParaRPr lang="ru-RU" sz="3200" b="1" i="1" dirty="0" smtClean="0"/>
          </a:p>
          <a:p>
            <a:pPr marL="0" indent="0">
              <a:buNone/>
            </a:pPr>
            <a:r>
              <a:rPr lang="ru-RU" sz="3200" b="1" i="1" dirty="0" smtClean="0"/>
              <a:t>длинный-предлинный</a:t>
            </a:r>
            <a:r>
              <a:rPr lang="ru-RU" sz="3200" b="1" i="1" dirty="0"/>
              <a:t>, вот такой.</a:t>
            </a:r>
            <a:endParaRPr lang="ru-RU" sz="3200" dirty="0"/>
          </a:p>
        </p:txBody>
      </p:sp>
      <p:pic>
        <p:nvPicPr>
          <p:cNvPr id="10242" name="Picture 2" descr="ÑÐ¿ÑÐ°Ð¶Ð½ÐµÐ½Ð¸Ðµ ÐÐ¾Ð¿Ð°ÑÐ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356" y1="34951" x2="38614" y2="29773"/>
                        <a14:foregroundMark x1="45545" y1="34628" x2="45545" y2="34628"/>
                        <a14:foregroundMark x1="45545" y1="34628" x2="62129" y2="33010"/>
                        <a14:foregroundMark x1="67079" y1="59223" x2="74505" y2="55987"/>
                        <a14:foregroundMark x1="31188" y1="60194" x2="25743" y2="56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4" y="641157"/>
            <a:ext cx="5788026" cy="33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9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358" y="451041"/>
            <a:ext cx="4565072" cy="1848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/>
              <a:t>Он жил в своем домике-ротике, который открывался и закрывался, вот так.</a:t>
            </a:r>
            <a:endParaRPr lang="ru-RU" sz="2800" dirty="0"/>
          </a:p>
        </p:txBody>
      </p: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46" y="451041"/>
            <a:ext cx="4859771" cy="37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ÐÐ°ÑÑÐ¸Ð½ÐºÐ¸ Ð¿Ð¾ Ð·Ð°Ð¿ÑÐ¾ÑÑ Ð²ÐµÑÐµÐ»ÑÐ¹ ÑÐ·ÑÑÐ¾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12" y="2507672"/>
            <a:ext cx="4911237" cy="424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1" y="769695"/>
            <a:ext cx="6144490" cy="2929468"/>
          </a:xfrm>
        </p:spPr>
        <p:txBody>
          <a:bodyPr/>
          <a:lstStyle/>
          <a:p>
            <a:r>
              <a:rPr lang="ru-RU" b="1" i="1" dirty="0"/>
              <a:t>В домике были двери-губы и заборчик-зубы. Когда двери и заборчик были закрыты, язычок спокойно спал в своем домике-ротике. Сегодня язычок спит за закрытым заборчиком, а двери открываются и закрываются, вот так.</a:t>
            </a:r>
            <a:endParaRPr lang="ru-RU" dirty="0"/>
          </a:p>
        </p:txBody>
      </p:sp>
      <p:pic>
        <p:nvPicPr>
          <p:cNvPr id="17410" name="Picture 2" descr="ÐÐ°ÑÑÐ¸Ð½ÐºÐ¸ Ð¿Ð¾ Ð·Ð°Ð¿ÑÐ¾ÑÑ ÑÐ·ÑÑÐ¾Ðº Ð·Ð°Ð±Ð¾ÑÑÐ¸Ðº Ð°ÑÑÐ¸ÐºÑÐ»ÑÑÐ¸Ð¾Ð½Ð½Ð°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7" t="23180" r="4534" b="33590"/>
          <a:stretch/>
        </p:blipFill>
        <p:spPr bwMode="auto">
          <a:xfrm>
            <a:off x="7024253" y="658859"/>
            <a:ext cx="4627420" cy="25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ÐÐ°ÑÑÐ¸Ð½ÐºÐ¸ Ð¿Ð¾ Ð·Ð°Ð¿ÑÐ¾ÑÑ Ð·ÑÐ±ÐºÐ¸ Ð·Ð°Ð±Ð¾ÑÑÐ¸Ð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28606" r="51314" b="15879"/>
          <a:stretch/>
        </p:blipFill>
        <p:spPr bwMode="auto">
          <a:xfrm>
            <a:off x="2382982" y="3186010"/>
            <a:ext cx="5597237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880532"/>
            <a:ext cx="4495799" cy="21397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i="1" dirty="0"/>
              <a:t>В гости к язычку пришел ослик и стал его звать: “и-а, и-а, и-а”</a:t>
            </a:r>
            <a:endParaRPr lang="ru-RU" sz="3200" dirty="0"/>
          </a:p>
        </p:txBody>
      </p:sp>
      <p:pic>
        <p:nvPicPr>
          <p:cNvPr id="1843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13" y="609600"/>
            <a:ext cx="533997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15" y="4322619"/>
            <a:ext cx="6177985" cy="25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94386"/>
            <a:ext cx="10480963" cy="4287213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Артикуляционная гимнастика </a:t>
            </a:r>
            <a:r>
              <a:rPr lang="ru-RU" dirty="0"/>
              <a:t>- это совокупность специальных упражнений, направленных на укрепление мышц артикуляционного аппарата, развитие силы, подвижности и </a:t>
            </a:r>
            <a:r>
              <a:rPr lang="ru-RU" dirty="0" err="1"/>
              <a:t>дифференцированности</a:t>
            </a:r>
            <a:r>
              <a:rPr lang="ru-RU" dirty="0"/>
              <a:t> движений органов, участвующих в речевом процессе.</a:t>
            </a:r>
          </a:p>
          <a:p>
            <a:r>
              <a:rPr lang="ru-RU" b="1" dirty="0"/>
              <a:t>Цель артикуляционной гимнастики: </a:t>
            </a:r>
            <a:r>
              <a:rPr lang="ru-RU" dirty="0"/>
              <a:t>выработка полноценных движений и определенных положений органов артикуляционного аппарата, умение объединять простые движения в сложные, необходимые для правильного произнесения звуков.</a:t>
            </a:r>
          </a:p>
          <a:p>
            <a:r>
              <a:rPr lang="ru-RU" dirty="0"/>
              <a:t>Упражнения, входящие в гимнастику, направлены на развитие и коррекцию умений удерживать речевой аппарат в определенном положении и переключать его с одного движения на другое.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1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3619" y="2487660"/>
            <a:ext cx="4232563" cy="15994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b="1" i="1" dirty="0"/>
              <a:t>Удивился ослик, что язычок спит, и сказал: “О-о-о”</a:t>
            </a:r>
            <a:endParaRPr lang="ru-RU" sz="3200" dirty="0"/>
          </a:p>
        </p:txBody>
      </p:sp>
      <p:pic>
        <p:nvPicPr>
          <p:cNvPr id="19458" name="Picture 2" descr="ÐÐ°ÑÑÐ¸Ð½ÐºÐ¸ Ð¿Ð¾ Ð·Ð°Ð¿ÑÐ¾ÑÑ Ð¾ÑÐ»Ð¸Ðº Ð¼ÑÐ»ÑÑÑÑÐ½Ñ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90" y="748146"/>
            <a:ext cx="4690229" cy="55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6746" y="1836496"/>
            <a:ext cx="3844635" cy="2306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/>
              <a:t>Мимо проезжал паровозик с длинной трубой. Решил он разбудить язычок и загудел: “У-у-у”.</a:t>
            </a:r>
            <a:endParaRPr lang="ru-RU" sz="3200" dirty="0"/>
          </a:p>
        </p:txBody>
      </p:sp>
      <p:pic>
        <p:nvPicPr>
          <p:cNvPr id="20482" name="Picture 2" descr="ÐÐ°ÑÑÐ¸Ð½ÐºÐ¸ Ð¿Ð¾ Ð·Ð°Ð¿ÑÐ¾ÑÑ Ð¿Ð°ÑÐ¾Ð²Ð¾Ð·Ð¸Ðº Ð¼ÑÐ»ÑÑÑÑÐ½Ñ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4593" y="747712"/>
            <a:ext cx="5704898" cy="64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2055" y="1919623"/>
            <a:ext cx="5022272" cy="2306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/>
              <a:t>Стали ослик и паровозик язычок будить: “и-а, о-у, а-у, у-у-у”.</a:t>
            </a:r>
            <a:r>
              <a:rPr lang="ru-RU" sz="2800" dirty="0"/>
              <a:t> 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/>
              <a:t> </a:t>
            </a:r>
            <a:r>
              <a:rPr lang="ru-RU" sz="2800" b="1" i="1" dirty="0"/>
              <a:t>Так и не удалось им в этот раз язычок разбудить.</a:t>
            </a:r>
            <a:endParaRPr lang="ru-RU" sz="2800" dirty="0"/>
          </a:p>
        </p:txBody>
      </p:sp>
      <p:pic>
        <p:nvPicPr>
          <p:cNvPr id="4" name="Picture 2" descr="ÐÐ°ÑÑÐ¸Ð½ÐºÐ¸ Ð¿Ð¾ Ð·Ð°Ð¿ÑÐ¾ÑÑ Ð¿Ð°ÑÐ¾Ð²Ð¾Ð·Ð¸Ðº Ð¼ÑÐ»ÑÑÑÑÐ½Ñ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9091" y="1065010"/>
            <a:ext cx="3991062" cy="44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Ð°ÑÑÐ¸Ð½ÐºÐ¸ Ð¿Ð¾ Ð·Ð°Ð¿ÑÐ¾ÑÑ Ð¾ÑÐ»Ð¸Ðº Ð¼ÑÐ»ÑÑÑÑÐ½ÑÐ¹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6" l="3834" r="99681">
                        <a14:foregroundMark x1="4153" y1="37131" x2="9265" y2="45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3342" y="1302327"/>
            <a:ext cx="3574141" cy="42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1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886" y="0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Рекомендации по выполнению дыхательной гимнастики.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375" y="1146629"/>
            <a:ext cx="11266217" cy="3357200"/>
          </a:xfrm>
        </p:spPr>
        <p:txBody>
          <a:bodyPr>
            <a:noAutofit/>
          </a:bodyPr>
          <a:lstStyle/>
          <a:p>
            <a:r>
              <a:rPr lang="ru-RU" sz="2800" b="1" dirty="0"/>
              <a:t>Проводить упражнения в хорошо проветриваемом помещении или при открытой форточке.</a:t>
            </a:r>
          </a:p>
          <a:p>
            <a:r>
              <a:rPr lang="ru-RU" sz="2800" b="1" dirty="0"/>
              <a:t>Занятия проводить до еды.</a:t>
            </a:r>
          </a:p>
          <a:p>
            <a:r>
              <a:rPr lang="ru-RU" sz="2800" b="1" dirty="0"/>
              <a:t>Заниматься в свободной, не стесняющей движения одежде.</a:t>
            </a:r>
          </a:p>
          <a:p>
            <a:r>
              <a:rPr lang="ru-RU" sz="2800" b="1" dirty="0"/>
              <a:t>Воздух необходимо набирать через нос, плечи не поднимать.</a:t>
            </a:r>
          </a:p>
          <a:p>
            <a:r>
              <a:rPr lang="ru-RU" sz="2800" b="1" dirty="0"/>
              <a:t>Выдох должен быть длительным, плавным.</a:t>
            </a:r>
          </a:p>
          <a:p>
            <a:r>
              <a:rPr lang="ru-RU" sz="2800" b="1" dirty="0"/>
              <a:t>Необходимо следить, чтобы не надувались щёки (на начальном этапе их можно прижимать ладонями)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3389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199" y="0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Рекомендации по выполнению дыхательной гимнастики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59" y="1155958"/>
            <a:ext cx="11072420" cy="5085185"/>
          </a:xfrm>
        </p:spPr>
        <p:txBody>
          <a:bodyPr>
            <a:noAutofit/>
          </a:bodyPr>
          <a:lstStyle/>
          <a:p>
            <a:r>
              <a:rPr lang="ru-RU" sz="2500" b="1" dirty="0"/>
              <a:t>В процессе речевого дыхания не напрягать мышцы в области шеи, рук, груди, живота.</a:t>
            </a:r>
          </a:p>
          <a:p>
            <a:r>
              <a:rPr lang="ru-RU" sz="2500" b="1" dirty="0"/>
              <a:t>Упражнения можно выполнять как в положении сидя, так и стоя.</a:t>
            </a:r>
          </a:p>
          <a:p>
            <a:r>
              <a:rPr lang="ru-RU" sz="2500" b="1" dirty="0"/>
              <a:t>Достаточно трёх-пяти повторений. Многократное выполнение дыхательных упражнений может привести к гипервентиляции! Наступление гипервентиляции можно определить по следующим признакам: побледнение лица, жалобы на головокружение, отказ от занятий.</a:t>
            </a:r>
          </a:p>
          <a:p>
            <a:r>
              <a:rPr lang="ru-RU" sz="2500" b="1" dirty="0"/>
              <a:t>Дозировать количество и темп упражнений.</a:t>
            </a:r>
          </a:p>
          <a:p>
            <a:r>
              <a:rPr lang="ru-RU" sz="2500" b="1" dirty="0"/>
              <a:t>После выдоха перед новым вдохом сделать остановку на 2-3 секунды.</a:t>
            </a:r>
          </a:p>
          <a:p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28872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9429" y="545862"/>
            <a:ext cx="11226800" cy="2540429"/>
          </a:xfrm>
        </p:spPr>
        <p:txBody>
          <a:bodyPr/>
          <a:lstStyle/>
          <a:p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b="1" i="1" dirty="0">
                <a:solidFill>
                  <a:srgbClr val="FF0000"/>
                </a:solidFill>
              </a:rPr>
              <a:t>«Греем  руки»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- вдыхать  через  нос  и  дуть  на  озябшие  руки, плавно  выдыхая  через  рот со звуком х-х-х, как  бы  согревая  руки.</a:t>
            </a:r>
            <a:endParaRPr lang="ru-RU" dirty="0"/>
          </a:p>
        </p:txBody>
      </p:sp>
      <p:pic>
        <p:nvPicPr>
          <p:cNvPr id="1026" name="Picture 2" descr="C:\Documents and Settings\Милана\Рабочий стол\51.0.schastlivie_ladosh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266" y="2099320"/>
            <a:ext cx="4826298" cy="4083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6057" y="642918"/>
            <a:ext cx="10784114" cy="5681682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FF0000"/>
                </a:solidFill>
              </a:rPr>
              <a:t> «Кто  громче» </a:t>
            </a:r>
            <a:r>
              <a:rPr lang="ru-RU" b="1" dirty="0"/>
              <a:t>- выпрямить  спину, сомкнуть  губы, указательный  палец  левой  руки  положить  на  боковую  сторону  носа, плотно  прижимая  левую  ноздрю, глубоко  вдохнуть  правой  ноздрей (рот  закрыть)  и  произносить  (выдыхать)  «м-м-м», одновременно  похлопывая  указательным  пальцем  правой  руки  по  правой ноздре  (в  результате  получается  длинный  скандированный  выдох); выполнить  такие  же  действия, прижимая  правую  ноздрю.</a:t>
            </a:r>
          </a:p>
        </p:txBody>
      </p:sp>
      <p:pic>
        <p:nvPicPr>
          <p:cNvPr id="2050" name="Picture 2" descr="C:\Documents and Settings\Милана\Рабочий стол\но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0726" y="3483759"/>
            <a:ext cx="3714776" cy="2857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4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8216" y="187308"/>
            <a:ext cx="8628743" cy="2280121"/>
          </a:xfrm>
        </p:spPr>
        <p:txBody>
          <a:bodyPr/>
          <a:lstStyle/>
          <a:p>
            <a:r>
              <a:rPr lang="ru-RU" sz="3200" b="1" i="1" dirty="0">
                <a:solidFill>
                  <a:srgbClr val="FF0000"/>
                </a:solidFill>
              </a:rPr>
              <a:t>«Шарик»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- представить  себя  воздушным  шариком; на  счет  1,2,3,4, сделать  четыре  глубоких  вдоха  и  задержать  дыхание. Затем  на  счет  1-5  медленно  выдохнуть.</a:t>
            </a:r>
            <a:endParaRPr lang="ru-RU" dirty="0"/>
          </a:p>
        </p:txBody>
      </p:sp>
      <p:pic>
        <p:nvPicPr>
          <p:cNvPr id="2050" name="Picture 2" descr="C:\Documents and Settings\Милана\Рабочий стол\ша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7587" y="2467429"/>
            <a:ext cx="3810000" cy="4000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74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4457" y="390508"/>
            <a:ext cx="8483600" cy="2356885"/>
          </a:xfrm>
        </p:spPr>
        <p:txBody>
          <a:bodyPr/>
          <a:lstStyle/>
          <a:p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«Ворон</a:t>
            </a:r>
            <a:r>
              <a:rPr lang="ru-RU" sz="3200" b="1" i="1" dirty="0">
                <a:solidFill>
                  <a:srgbClr val="FF0000"/>
                </a:solidFill>
              </a:rPr>
              <a:t>»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- сесть  прямо, быстро  поднять  руки  через  стороны  вверх – вдох, медленно  опустить  руки – выдох. Произнести: «кар», максимально растягивая звук р-р-р…</a:t>
            </a:r>
            <a:endParaRPr lang="ru-RU" dirty="0"/>
          </a:p>
        </p:txBody>
      </p:sp>
      <p:pic>
        <p:nvPicPr>
          <p:cNvPr id="5" name="Picture 2" descr="C:\Documents and Settings\Admin\Рабочий стол\вор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4820" y="3356993"/>
            <a:ext cx="4444546" cy="286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8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326" y="247841"/>
            <a:ext cx="9601195" cy="902086"/>
          </a:xfrm>
        </p:spPr>
        <p:txBody>
          <a:bodyPr/>
          <a:lstStyle/>
          <a:p>
            <a:r>
              <a:rPr lang="ru-RU" b="1" dirty="0" smtClean="0"/>
              <a:t>Организационная работа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5" y="1039090"/>
            <a:ext cx="10515599" cy="556952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Артикуляционную </a:t>
            </a:r>
            <a:r>
              <a:rPr lang="ru-RU" b="1" dirty="0"/>
              <a:t>гимнастику обычно выполняют сидя, так как в этом положении у ребенка спина прямая, тело не напряжено, руки и ноги находятся в спокойном состоянии.</a:t>
            </a:r>
          </a:p>
          <a:p>
            <a:r>
              <a:rPr lang="ru-RU" b="1" dirty="0" smtClean="0"/>
              <a:t>Размещать </a:t>
            </a:r>
            <a:r>
              <a:rPr lang="ru-RU" b="1" dirty="0"/>
              <a:t>детей надо так, чтобы все они видели лицо педагога. Лицо </a:t>
            </a:r>
            <a:r>
              <a:rPr lang="ru-RU" b="1" dirty="0" smtClean="0"/>
              <a:t>педагога должно </a:t>
            </a:r>
            <a:r>
              <a:rPr lang="ru-RU" b="1" dirty="0"/>
              <a:t>быть хорошо освещено.</a:t>
            </a:r>
          </a:p>
          <a:p>
            <a:r>
              <a:rPr lang="ru-RU" b="1" dirty="0" smtClean="0"/>
              <a:t>Необходимо следить</a:t>
            </a:r>
            <a:r>
              <a:rPr lang="ru-RU" b="1" dirty="0"/>
              <a:t> за качеством выполняемых </a:t>
            </a:r>
            <a:r>
              <a:rPr lang="ru-RU" b="1" dirty="0" smtClean="0"/>
              <a:t>движений</a:t>
            </a:r>
            <a:r>
              <a:rPr lang="ru-RU" b="1" dirty="0" smtClean="0"/>
              <a:t>.</a:t>
            </a:r>
            <a:endParaRPr lang="ru-RU" b="1" dirty="0"/>
          </a:p>
          <a:p>
            <a:r>
              <a:rPr lang="ru-RU" b="1" dirty="0" smtClean="0"/>
              <a:t>Проводить </a:t>
            </a:r>
            <a:r>
              <a:rPr lang="ru-RU" b="1" dirty="0"/>
              <a:t>их лучше эмоционально, в игровой форме.</a:t>
            </a:r>
          </a:p>
          <a:p>
            <a:r>
              <a:rPr lang="ru-RU" b="1" dirty="0" smtClean="0"/>
              <a:t>Инструкции </a:t>
            </a:r>
            <a:r>
              <a:rPr lang="ru-RU" b="1" dirty="0"/>
              <a:t>надо давать </a:t>
            </a:r>
            <a:r>
              <a:rPr lang="ru-RU" b="1" dirty="0" smtClean="0"/>
              <a:t>поэтапно.</a:t>
            </a:r>
            <a:endParaRPr lang="ru-RU" b="1" dirty="0"/>
          </a:p>
          <a:p>
            <a:r>
              <a:rPr lang="ru-RU" b="1" dirty="0" smtClean="0"/>
              <a:t>Не </a:t>
            </a:r>
            <a:r>
              <a:rPr lang="ru-RU" b="1" dirty="0"/>
              <a:t>следует предлагать детям большое количество упражнений за раз. </a:t>
            </a:r>
            <a:r>
              <a:rPr lang="ru-RU" b="1" dirty="0" smtClean="0"/>
              <a:t>Длительность гимнастики 3-7 минут</a:t>
            </a:r>
          </a:p>
          <a:p>
            <a:r>
              <a:rPr lang="ru-RU" b="1" dirty="0" smtClean="0"/>
              <a:t>При </a:t>
            </a:r>
            <a:r>
              <a:rPr lang="ru-RU" b="1" dirty="0"/>
              <a:t>отборе упражнений для артикуляционной гимнастики надо соблюдать определенную последовательность, идти от простых упражнений к более сложным.</a:t>
            </a:r>
          </a:p>
          <a:p>
            <a:r>
              <a:rPr lang="ru-RU" b="1" dirty="0" smtClean="0"/>
              <a:t>Сначала </a:t>
            </a:r>
            <a:r>
              <a:rPr lang="ru-RU" b="1" dirty="0"/>
              <a:t>упражнения выполняются в медленном темпе перед зеркалом, то есть для достижения конечного результата используется зрительный контроль. 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3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514726" y="448107"/>
            <a:ext cx="8783781" cy="6567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29" t="1706" r="46673" b="65465"/>
          <a:stretch/>
        </p:blipFill>
        <p:spPr>
          <a:xfrm>
            <a:off x="544132" y="2571750"/>
            <a:ext cx="5723535" cy="27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18447" y="166255"/>
            <a:ext cx="9337965" cy="6691745"/>
          </a:xfrm>
          <a:prstGeom prst="rect">
            <a:avLst/>
          </a:prstGeom>
        </p:spPr>
      </p:pic>
      <p:pic>
        <p:nvPicPr>
          <p:cNvPr id="4098" name="Picture 2" descr="ÐÐ°ÑÑÐ¸Ð½ÐºÐ¸ Ð¿Ð¾ Ð·Ð°Ð¿ÑÐ¾ÑÑ Ð°ÑÑÐ¸ÐºÑÐ»ÑÑÐ¸Ð¾Ð½Ð½Ð°Ñ Ð³Ð¸Ð¼Ð½Ð°ÑÑÐ¸ÐºÐ° ÑÐ°ÑÑÐµÑÐº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2448" b="6597"/>
          <a:stretch/>
        </p:blipFill>
        <p:spPr bwMode="auto">
          <a:xfrm>
            <a:off x="1314449" y="2483427"/>
            <a:ext cx="3886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" y="0"/>
            <a:ext cx="8959736" cy="6858000"/>
          </a:xfrm>
          <a:prstGeom prst="rect">
            <a:avLst/>
          </a:prstGeom>
        </p:spPr>
      </p:pic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37" y="2152109"/>
            <a:ext cx="4180899" cy="255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r="4046"/>
          <a:stretch/>
        </p:blipFill>
        <p:spPr bwMode="auto">
          <a:xfrm>
            <a:off x="180108" y="4322618"/>
            <a:ext cx="4710545" cy="25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3" y="180109"/>
            <a:ext cx="7578437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75709" y="0"/>
            <a:ext cx="9116291" cy="6858000"/>
          </a:xfrm>
          <a:prstGeom prst="rect">
            <a:avLst/>
          </a:prstGeom>
        </p:spPr>
      </p:pic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2479964"/>
            <a:ext cx="5015345" cy="27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3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3344" y="0"/>
            <a:ext cx="8603674" cy="6858000"/>
          </a:xfrm>
          <a:prstGeom prst="rect">
            <a:avLst/>
          </a:prstGeom>
        </p:spPr>
      </p:pic>
      <p:pic>
        <p:nvPicPr>
          <p:cNvPr id="8194" name="Picture 2" descr="ÐÐ°ÑÑÐ¸Ð½ÐºÐ¸ Ð¿Ð¾ Ð·Ð°Ð¿ÑÐ¾ÑÑ Ð°ÑÑÐ¸ÐºÑÐ»ÑÑÐ¸Ð¾Ð½Ð½Ð°Ñ Ð³Ð¸Ð¼Ð½Ð°ÑÑÐ¸ÐºÐ° Ð¿Ð°ÑÑÑ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r="13128" b="3099"/>
          <a:stretch/>
        </p:blipFill>
        <p:spPr bwMode="auto">
          <a:xfrm>
            <a:off x="6943276" y="2784764"/>
            <a:ext cx="4207484" cy="22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1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2_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3_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243</TotalTime>
  <Words>446</Words>
  <Application>Microsoft Office PowerPoint</Application>
  <PresentationFormat>Широкоэкранный</PresentationFormat>
  <Paragraphs>42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Garamond</vt:lpstr>
      <vt:lpstr>Tw Cen MT</vt:lpstr>
      <vt:lpstr>Капля</vt:lpstr>
      <vt:lpstr>1_Капля</vt:lpstr>
      <vt:lpstr>2_Капля</vt:lpstr>
      <vt:lpstr>3_Капля</vt:lpstr>
      <vt:lpstr>Натуральные материалы</vt:lpstr>
      <vt:lpstr>Артикуляционная гимнастика</vt:lpstr>
      <vt:lpstr>Презентация PowerPoint</vt:lpstr>
      <vt:lpstr>Организационная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по выполнению дыхательной гимнастики.</vt:lpstr>
      <vt:lpstr>Рекомендации по выполнению дыхательной гимнастики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</dc:title>
  <dc:creator>Мария</dc:creator>
  <cp:lastModifiedBy>Мария</cp:lastModifiedBy>
  <cp:revision>16</cp:revision>
  <dcterms:created xsi:type="dcterms:W3CDTF">2018-10-29T18:38:39Z</dcterms:created>
  <dcterms:modified xsi:type="dcterms:W3CDTF">2019-03-20T13:28:51Z</dcterms:modified>
</cp:coreProperties>
</file>