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0" r:id="rId3"/>
    <p:sldId id="277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5" r:id="rId14"/>
    <p:sldId id="313" r:id="rId15"/>
    <p:sldId id="314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8" r:id="rId28"/>
    <p:sldId id="330" r:id="rId29"/>
    <p:sldId id="327" r:id="rId30"/>
    <p:sldId id="329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268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18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10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190-4677-4789-BD2E-96B0786D8F3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C331-68C6-4C15-80F8-461694042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84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190-4677-4789-BD2E-96B0786D8F3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C331-68C6-4C15-80F8-461694042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996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190-4677-4789-BD2E-96B0786D8F3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C331-68C6-4C15-80F8-461694042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1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190-4677-4789-BD2E-96B0786D8F3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C331-68C6-4C15-80F8-461694042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885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190-4677-4789-BD2E-96B0786D8F3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C331-68C6-4C15-80F8-461694042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9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190-4677-4789-BD2E-96B0786D8F3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C331-68C6-4C15-80F8-461694042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64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190-4677-4789-BD2E-96B0786D8F3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C331-68C6-4C15-80F8-461694042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190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190-4677-4789-BD2E-96B0786D8F3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C331-68C6-4C15-80F8-461694042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80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190-4677-4789-BD2E-96B0786D8F3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C331-68C6-4C15-80F8-461694042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605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190-4677-4789-BD2E-96B0786D8F3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C331-68C6-4C15-80F8-461694042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961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190-4677-4789-BD2E-96B0786D8F3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C331-68C6-4C15-80F8-461694042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82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A6190-4677-4789-BD2E-96B0786D8F3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C331-68C6-4C15-80F8-461694042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40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989" y="288324"/>
            <a:ext cx="11442357" cy="3105665"/>
          </a:xfrm>
        </p:spPr>
        <p:txBody>
          <a:bodyPr>
            <a:normAutofit fontScale="90000"/>
          </a:bodyPr>
          <a:lstStyle/>
          <a:p>
            <a:r>
              <a:rPr lang="ru-RU" sz="5500" b="1" dirty="0" smtClean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Особенности разработки специальной индивидуальной программы  обучающегося с нарушениями </a:t>
            </a:r>
            <a:br>
              <a:rPr lang="ru-RU" sz="5500" b="1" dirty="0" smtClean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</a:br>
            <a:r>
              <a:rPr lang="ru-RU" sz="5500" b="1" dirty="0" smtClean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опорно-двигательного аппарата</a:t>
            </a:r>
            <a:endParaRPr lang="ru-RU" sz="5500" b="1" dirty="0">
              <a:solidFill>
                <a:schemeClr val="accent6">
                  <a:lumMod val="75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81260" y="3772930"/>
            <a:ext cx="8349631" cy="2810749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О.А. Нежданова</a:t>
            </a:r>
          </a:p>
          <a:p>
            <a:r>
              <a:rPr lang="ru-RU" dirty="0">
                <a:solidFill>
                  <a:srgbClr val="0070C0"/>
                </a:solidFill>
              </a:rPr>
              <a:t>ГБОУ СО   «Екатеринбургская школа-интернат «Эверест»,</a:t>
            </a:r>
          </a:p>
          <a:p>
            <a:r>
              <a:rPr lang="ru-RU" dirty="0">
                <a:solidFill>
                  <a:srgbClr val="0070C0"/>
                </a:solidFill>
              </a:rPr>
              <a:t> реализующая адаптированные основные общеобразовательные программы»</a:t>
            </a:r>
          </a:p>
          <a:p>
            <a:r>
              <a:rPr lang="ru-RU" dirty="0">
                <a:solidFill>
                  <a:srgbClr val="0070C0"/>
                </a:solidFill>
              </a:rPr>
              <a:t>РЕГИОНАЛЬНЫЙ РЕСУРСНЫЙ ЦЕНТР ПО ОРГАНИЗАЦИИ КОМПЛЕКСНОГО СОПРОВОЖДЕНИЯ </a:t>
            </a:r>
          </a:p>
          <a:p>
            <a:r>
              <a:rPr lang="ru-RU" dirty="0">
                <a:solidFill>
                  <a:srgbClr val="0070C0"/>
                </a:solidFill>
              </a:rPr>
              <a:t>ДЕТЕЙ С НАРУШЕНИЯМИ </a:t>
            </a:r>
            <a:r>
              <a:rPr lang="ru-RU" dirty="0" smtClean="0">
                <a:solidFill>
                  <a:srgbClr val="0070C0"/>
                </a:solidFill>
              </a:rPr>
              <a:t>ОПОРНО-ДВИГАТЕЛЬНОГО-АППАРАТА </a:t>
            </a:r>
            <a:endParaRPr lang="ru-RU" dirty="0">
              <a:solidFill>
                <a:srgbClr val="0070C0"/>
              </a:solidFill>
            </a:endParaRPr>
          </a:p>
          <a:p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01" y="3912302"/>
            <a:ext cx="2834177" cy="24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7626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6" y="116931"/>
            <a:ext cx="117957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ПОРЯДОК РАЗРАБОТКИ СПЕЦИАЛЬНОЙ ИНДИВИДУАЛЬНОЙ ПРОГРАММЫ РАЗВИТИЯ (СИПР)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6" y="1442494"/>
            <a:ext cx="11795760" cy="51934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Структура характеристики включает:</a:t>
            </a:r>
          </a:p>
          <a:p>
            <a:r>
              <a:rPr lang="ru-RU" dirty="0"/>
              <a:t> </a:t>
            </a:r>
            <a:r>
              <a:rPr lang="ru-RU" dirty="0" smtClean="0"/>
              <a:t>сведения </a:t>
            </a:r>
            <a:r>
              <a:rPr lang="ru-RU" dirty="0"/>
              <a:t>о семье (социально-бытовые условия, взаимоотношения в семье, отношение к ребенку); </a:t>
            </a:r>
          </a:p>
          <a:p>
            <a:r>
              <a:rPr lang="ru-RU" dirty="0" smtClean="0"/>
              <a:t>данные </a:t>
            </a:r>
            <a:r>
              <a:rPr lang="ru-RU" dirty="0"/>
              <a:t>о физическом здоровье, двигательном и сенсорном развитии ребенка; </a:t>
            </a:r>
          </a:p>
          <a:p>
            <a:r>
              <a:rPr lang="ru-RU" dirty="0" smtClean="0"/>
              <a:t>характеристика </a:t>
            </a:r>
            <a:r>
              <a:rPr lang="ru-RU" dirty="0"/>
              <a:t>поведенческих и эмоциональных реакций ребенка, наблюдаемых специалистами; </a:t>
            </a:r>
          </a:p>
          <a:p>
            <a:r>
              <a:rPr lang="ru-RU" dirty="0" smtClean="0"/>
              <a:t> </a:t>
            </a:r>
            <a:r>
              <a:rPr lang="ru-RU" dirty="0"/>
              <a:t>характерологические особенности личности ребенка (первично со слов родителей); </a:t>
            </a:r>
          </a:p>
          <a:p>
            <a:r>
              <a:rPr lang="ru-RU" dirty="0" smtClean="0"/>
              <a:t>особенности </a:t>
            </a:r>
            <a:r>
              <a:rPr lang="ru-RU" dirty="0"/>
              <a:t>проявления познавательных процессов: восприятия, внимания, памяти, мышления; </a:t>
            </a:r>
          </a:p>
          <a:p>
            <a:r>
              <a:rPr lang="ru-RU" dirty="0" err="1" smtClean="0"/>
              <a:t>сформированность</a:t>
            </a:r>
            <a:r>
              <a:rPr lang="ru-RU" dirty="0" smtClean="0"/>
              <a:t> </a:t>
            </a:r>
            <a:r>
              <a:rPr lang="ru-RU" dirty="0" err="1"/>
              <a:t>импрессивной</a:t>
            </a:r>
            <a:r>
              <a:rPr lang="ru-RU" dirty="0"/>
              <a:t> и экспрессивной речи; </a:t>
            </a:r>
          </a:p>
          <a:p>
            <a:r>
              <a:rPr lang="ru-RU" dirty="0" err="1" smtClean="0"/>
              <a:t>сформированность</a:t>
            </a:r>
            <a:r>
              <a:rPr lang="ru-RU" dirty="0" smtClean="0"/>
              <a:t> </a:t>
            </a:r>
            <a:r>
              <a:rPr lang="ru-RU" dirty="0"/>
              <a:t>социально значимых навыков, умений;</a:t>
            </a:r>
          </a:p>
          <a:p>
            <a:r>
              <a:rPr lang="ru-RU" dirty="0" smtClean="0"/>
              <a:t>потребность </a:t>
            </a:r>
            <a:r>
              <a:rPr lang="ru-RU" dirty="0"/>
              <a:t>в уходе и присмотре; необходимый объем помощи со стороны окружающих; </a:t>
            </a:r>
            <a:endParaRPr lang="ru-RU" dirty="0" smtClean="0"/>
          </a:p>
          <a:p>
            <a:r>
              <a:rPr lang="ru-RU" dirty="0"/>
              <a:t>в</a:t>
            </a:r>
            <a:r>
              <a:rPr lang="ru-RU" dirty="0" smtClean="0"/>
              <a:t>ыводы по итогам оценки.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5156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1"/>
            <a:ext cx="11795760" cy="15022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ПОРЯДОК РАЗРАБОТКИ СПЕЦИАЛЬНОЙ ИНДИВИДУАЛЬНОЙ ПРОГРАММЫ РАЗВИТИЯ (СИПР)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1502229"/>
            <a:ext cx="8190411" cy="52120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3. Разработка </a:t>
            </a:r>
            <a:r>
              <a:rPr lang="ru-RU" dirty="0"/>
              <a:t>СИПР осуществляется экспертной группой на основе анализа результатов психолого-педагогического обследования ребенка. </a:t>
            </a:r>
            <a:endParaRPr lang="ru-RU" dirty="0" smtClean="0"/>
          </a:p>
          <a:p>
            <a:r>
              <a:rPr lang="ru-RU" dirty="0"/>
              <a:t>Экспертная группа формируется учителем (классным руководителем) класса, в который зачислен обучающийся, в нее включаются специалисты (учитель класса, учителя-предметники, работающие в данном классе: учитель музыки, учитель адаптивной физкультуры, учитель-логопед, учитель-дефектолог, педагог - психолог и др.), работающие с конкретным ребенком, и его родители (законные представители). </a:t>
            </a:r>
            <a:endParaRPr lang="ru-RU" dirty="0" smtClean="0"/>
          </a:p>
          <a:p>
            <a:r>
              <a:rPr lang="ru-RU" dirty="0" smtClean="0"/>
              <a:t>Состав экспертной группы по разработке СИПР оформляется приказом директора по учреждению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1040" y="4108269"/>
            <a:ext cx="3793607" cy="25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968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88274"/>
            <a:ext cx="12043954" cy="596972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соответствие с требованиями ФГОС </a:t>
            </a:r>
            <a:r>
              <a:rPr lang="ru-RU" dirty="0" smtClean="0"/>
              <a:t>структура </a:t>
            </a:r>
            <a:r>
              <a:rPr lang="ru-RU" dirty="0"/>
              <a:t>СИПР включает: </a:t>
            </a:r>
          </a:p>
          <a:p>
            <a:r>
              <a:rPr lang="ru-RU" dirty="0" smtClean="0"/>
              <a:t>общие </a:t>
            </a:r>
            <a:r>
              <a:rPr lang="ru-RU" dirty="0"/>
              <a:t>сведения – персональные данные ребенка и его родителях; </a:t>
            </a:r>
          </a:p>
          <a:p>
            <a:r>
              <a:rPr lang="ru-RU" dirty="0" smtClean="0"/>
              <a:t>Психолого-педагогическую характеристику </a:t>
            </a:r>
            <a:r>
              <a:rPr lang="ru-RU" dirty="0"/>
              <a:t>ребенка; </a:t>
            </a:r>
          </a:p>
          <a:p>
            <a:r>
              <a:rPr lang="ru-RU" dirty="0" smtClean="0"/>
              <a:t>индивидуальный </a:t>
            </a:r>
            <a:r>
              <a:rPr lang="ru-RU" dirty="0"/>
              <a:t>учебный план; </a:t>
            </a:r>
          </a:p>
          <a:p>
            <a:r>
              <a:rPr lang="ru-RU" dirty="0" smtClean="0"/>
              <a:t>содержание </a:t>
            </a:r>
            <a:r>
              <a:rPr lang="ru-RU" dirty="0"/>
              <a:t>актуальных для образования конкретного обучающегося учебных предметов, коррекционных занятий и других программ; </a:t>
            </a:r>
          </a:p>
          <a:p>
            <a:r>
              <a:rPr lang="ru-RU" dirty="0" smtClean="0"/>
              <a:t>условия </a:t>
            </a:r>
            <a:r>
              <a:rPr lang="ru-RU" dirty="0"/>
              <a:t>реализации потребности в уходе и в присмотре (при необходимости); </a:t>
            </a:r>
          </a:p>
          <a:p>
            <a:r>
              <a:rPr lang="ru-RU" dirty="0" smtClean="0"/>
              <a:t>внеурочную </a:t>
            </a:r>
            <a:r>
              <a:rPr lang="ru-RU" dirty="0"/>
              <a:t>деятельность обучающегося; </a:t>
            </a:r>
          </a:p>
          <a:p>
            <a:r>
              <a:rPr lang="ru-RU" dirty="0" smtClean="0"/>
              <a:t>перечень </a:t>
            </a:r>
            <a:r>
              <a:rPr lang="ru-RU" dirty="0"/>
              <a:t>специалистов, участвующих в разработке и реализации СИПР; </a:t>
            </a:r>
          </a:p>
          <a:p>
            <a:r>
              <a:rPr lang="ru-RU" dirty="0" smtClean="0"/>
              <a:t>программу </a:t>
            </a:r>
            <a:r>
              <a:rPr lang="ru-RU" dirty="0"/>
              <a:t>сотрудничества специалистов с семьей обучающегося; </a:t>
            </a:r>
          </a:p>
          <a:p>
            <a:r>
              <a:rPr lang="ru-RU" dirty="0" smtClean="0"/>
              <a:t>перечень </a:t>
            </a:r>
            <a:r>
              <a:rPr lang="ru-RU" dirty="0"/>
              <a:t>необходимых технических средств общего и индивидуального назначения, дидактических материалов, индивидуальных средств реабилитации, необходимых для реализации СИПР; </a:t>
            </a:r>
          </a:p>
          <a:p>
            <a:r>
              <a:rPr lang="ru-RU" dirty="0" smtClean="0"/>
              <a:t>средства </a:t>
            </a:r>
            <a:r>
              <a:rPr lang="ru-RU" dirty="0"/>
              <a:t>мониторинга и оценки динамики обучения.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124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521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</a:t>
            </a:r>
            <a:r>
              <a:rPr lang="ru-RU" b="1" dirty="0" smtClean="0">
                <a:solidFill>
                  <a:srgbClr val="0070C0"/>
                </a:solidFill>
              </a:rPr>
              <a:t>СИПР: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875212"/>
            <a:ext cx="12305211" cy="598278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sz="3500" dirty="0"/>
          </a:p>
          <a:p>
            <a:pPr marL="0" indent="0">
              <a:buNone/>
            </a:pPr>
            <a:r>
              <a:rPr lang="ru-RU" sz="3500" b="1" dirty="0"/>
              <a:t>"ПРИНЯТО"                                                                                          </a:t>
            </a:r>
            <a:r>
              <a:rPr lang="ru-RU" sz="3500" b="1" dirty="0" smtClean="0"/>
              <a:t>                                                                                                               </a:t>
            </a:r>
            <a:r>
              <a:rPr lang="ru-RU" sz="3500" b="1" dirty="0"/>
              <a:t>"УТВЕРЖДАЮ"</a:t>
            </a:r>
            <a:endParaRPr lang="ru-RU" sz="3500" dirty="0"/>
          </a:p>
          <a:p>
            <a:pPr marL="0" indent="0">
              <a:buNone/>
            </a:pPr>
            <a:r>
              <a:rPr lang="ru-RU" sz="3500" b="1" dirty="0"/>
              <a:t>на педагогическом совете                                                                   </a:t>
            </a:r>
            <a:r>
              <a:rPr lang="ru-RU" sz="3500" b="1" dirty="0" smtClean="0"/>
              <a:t>                                                                                                           </a:t>
            </a:r>
            <a:r>
              <a:rPr lang="ru-RU" sz="3500" b="1" dirty="0"/>
              <a:t>Директор ГБОУ СО</a:t>
            </a:r>
            <a:endParaRPr lang="ru-RU" sz="3500" dirty="0"/>
          </a:p>
          <a:p>
            <a:pPr marL="0" indent="0">
              <a:buNone/>
            </a:pPr>
            <a:r>
              <a:rPr lang="ru-RU" sz="3500" b="1" dirty="0"/>
              <a:t>ГБОУ СО "Екатеринбургская </a:t>
            </a:r>
            <a:r>
              <a:rPr lang="ru-RU" sz="3500" b="1" dirty="0" smtClean="0"/>
              <a:t>школа-интернат                                                                                                                                          "Екатеринбургская школа-интернат </a:t>
            </a:r>
          </a:p>
          <a:p>
            <a:pPr marL="0" indent="0">
              <a:buNone/>
            </a:pPr>
            <a:r>
              <a:rPr lang="ru-RU" sz="3500" b="1" dirty="0" smtClean="0"/>
              <a:t>«Эверест»                                                                                                                                                                                                              «Эверест»</a:t>
            </a:r>
            <a:endParaRPr lang="ru-RU" sz="3500" dirty="0"/>
          </a:p>
          <a:p>
            <a:pPr marL="0" indent="0">
              <a:buNone/>
            </a:pPr>
            <a:r>
              <a:rPr lang="ru-RU" sz="3500" b="1" dirty="0"/>
              <a:t>от "____"________2020 г.                                                             </a:t>
            </a:r>
            <a:r>
              <a:rPr lang="ru-RU" sz="3500" b="1" dirty="0" smtClean="0"/>
              <a:t>                                                                                                                     </a:t>
            </a:r>
            <a:r>
              <a:rPr lang="ru-RU" sz="3500" b="1" dirty="0"/>
              <a:t>___________ Е.А. Сальникова  </a:t>
            </a:r>
            <a:endParaRPr lang="ru-RU" sz="3500" dirty="0"/>
          </a:p>
          <a:p>
            <a:pPr marL="0" indent="0">
              <a:buNone/>
            </a:pPr>
            <a:r>
              <a:rPr lang="ru-RU" sz="3500" b="1" dirty="0"/>
              <a:t>                                                                                                       </a:t>
            </a:r>
            <a:r>
              <a:rPr lang="ru-RU" sz="3500" b="1" dirty="0" smtClean="0"/>
              <a:t>                                                                                                                           </a:t>
            </a:r>
            <a:r>
              <a:rPr lang="ru-RU" sz="3500" b="1" dirty="0"/>
              <a:t>"___"______________2020 г.                         </a:t>
            </a:r>
            <a:endParaRPr lang="ru-RU" sz="3500" dirty="0"/>
          </a:p>
          <a:p>
            <a:pPr marL="0" indent="0">
              <a:buNone/>
            </a:pPr>
            <a:r>
              <a:rPr lang="ru-RU" sz="3500" b="1" dirty="0"/>
              <a:t> </a:t>
            </a:r>
            <a:endParaRPr lang="ru-RU" sz="3500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 </a:t>
            </a:r>
            <a:r>
              <a:rPr lang="ru-RU" sz="8000" b="1" dirty="0" smtClean="0"/>
              <a:t>СПЕЦИАЛЬНАЯ </a:t>
            </a:r>
            <a:r>
              <a:rPr lang="ru-RU" sz="8000" b="1" dirty="0"/>
              <a:t>ИНДИВИДУАЛЬНАЯ</a:t>
            </a:r>
            <a:endParaRPr lang="ru-RU" sz="8000" dirty="0"/>
          </a:p>
          <a:p>
            <a:pPr marL="0" indent="0" algn="ctr">
              <a:buNone/>
            </a:pPr>
            <a:r>
              <a:rPr lang="ru-RU" sz="8000" b="1" dirty="0"/>
              <a:t>ПРОГРАММА РАЗВИТИЯ</a:t>
            </a:r>
            <a:endParaRPr lang="ru-RU" sz="8000" dirty="0"/>
          </a:p>
          <a:p>
            <a:pPr marL="0" indent="0" algn="ctr">
              <a:buNone/>
            </a:pPr>
            <a:r>
              <a:rPr lang="ru-RU" sz="8000" dirty="0"/>
              <a:t>обучающегося  4 в класса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r">
              <a:buNone/>
            </a:pPr>
            <a:r>
              <a:rPr lang="ru-RU" sz="4300" dirty="0"/>
              <a:t>"СОГЛАСОВАНО"</a:t>
            </a:r>
          </a:p>
          <a:p>
            <a:pPr marL="0" indent="0" algn="r">
              <a:buNone/>
            </a:pPr>
            <a:r>
              <a:rPr lang="ru-RU" sz="4300" dirty="0"/>
              <a:t>_______________________________</a:t>
            </a:r>
          </a:p>
          <a:p>
            <a:pPr marL="0" indent="0" algn="r">
              <a:buNone/>
            </a:pPr>
            <a:r>
              <a:rPr lang="ru-RU" sz="4300" dirty="0"/>
              <a:t>(ФИО </a:t>
            </a:r>
            <a:r>
              <a:rPr lang="ru-RU" sz="4300" dirty="0" err="1"/>
              <a:t>Законнного</a:t>
            </a:r>
            <a:r>
              <a:rPr lang="ru-RU" sz="4300" dirty="0"/>
              <a:t> представителя обучающегося)</a:t>
            </a:r>
          </a:p>
          <a:p>
            <a:pPr marL="0" indent="0" algn="r">
              <a:buNone/>
            </a:pPr>
            <a:r>
              <a:rPr lang="ru-RU" sz="4300" dirty="0" smtClean="0"/>
              <a:t>_________________________________________</a:t>
            </a:r>
            <a:endParaRPr lang="ru-RU" sz="4300" dirty="0"/>
          </a:p>
          <a:p>
            <a:pPr marL="0" indent="0" algn="r">
              <a:buNone/>
            </a:pPr>
            <a:r>
              <a:rPr lang="ru-RU" sz="4300" dirty="0"/>
              <a:t>(подпись)</a:t>
            </a:r>
          </a:p>
          <a:p>
            <a:pPr marL="0" indent="0" algn="r">
              <a:buNone/>
            </a:pPr>
            <a:r>
              <a:rPr lang="ru-RU" sz="4300" dirty="0" smtClean="0"/>
              <a:t>"______" </a:t>
            </a:r>
            <a:r>
              <a:rPr lang="ru-RU" sz="4300" dirty="0"/>
              <a:t>___________________ 2021 г.</a:t>
            </a:r>
          </a:p>
        </p:txBody>
      </p:sp>
    </p:spTree>
    <p:extLst>
      <p:ext uri="{BB962C8B-B14F-4D97-AF65-F5344CB8AC3E}">
        <p14:creationId xmlns:p14="http://schemas.microsoft.com/office/powerpoint/2010/main" xmlns="" val="89324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7567"/>
            <a:ext cx="10515600" cy="84908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451" y="1149531"/>
            <a:ext cx="11064239" cy="5027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dirty="0" smtClean="0"/>
              <a:t>. Раздел «Общие </a:t>
            </a:r>
            <a:r>
              <a:rPr lang="ru-RU" dirty="0"/>
              <a:t>сведения о </a:t>
            </a:r>
            <a:r>
              <a:rPr lang="ru-RU" dirty="0" smtClean="0"/>
              <a:t>ребёнке» содержит:</a:t>
            </a:r>
            <a:endParaRPr lang="ru-RU" dirty="0"/>
          </a:p>
          <a:p>
            <a:r>
              <a:rPr lang="ru-RU" dirty="0"/>
              <a:t>ID программы:  </a:t>
            </a:r>
          </a:p>
          <a:p>
            <a:r>
              <a:rPr lang="ru-RU" dirty="0"/>
              <a:t>ФИО ребенка: </a:t>
            </a:r>
          </a:p>
          <a:p>
            <a:r>
              <a:rPr lang="ru-RU" dirty="0"/>
              <a:t>Возраст ребенка:  </a:t>
            </a:r>
          </a:p>
          <a:p>
            <a:r>
              <a:rPr lang="ru-RU" dirty="0"/>
              <a:t>Место жительства: </a:t>
            </a:r>
          </a:p>
          <a:p>
            <a:r>
              <a:rPr lang="ru-RU" dirty="0"/>
              <a:t>Мать:  </a:t>
            </a:r>
          </a:p>
          <a:p>
            <a:r>
              <a:rPr lang="ru-RU" dirty="0"/>
              <a:t>Отец:  </a:t>
            </a:r>
          </a:p>
          <a:p>
            <a:r>
              <a:rPr lang="ru-RU" dirty="0"/>
              <a:t>Год обучения:  </a:t>
            </a:r>
          </a:p>
          <a:p>
            <a:r>
              <a:rPr lang="ru-RU" dirty="0"/>
              <a:t>Группа (особые потребности):  </a:t>
            </a:r>
          </a:p>
          <a:p>
            <a:r>
              <a:rPr lang="ru-RU" dirty="0"/>
              <a:t>Класс:  </a:t>
            </a:r>
          </a:p>
          <a:p>
            <a:r>
              <a:rPr lang="ru-RU" dirty="0"/>
              <a:t>Заключение ПМПК: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66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3" y="209007"/>
            <a:ext cx="11599817" cy="104502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194" y="1825625"/>
            <a:ext cx="1145612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</a:t>
            </a:r>
            <a:r>
              <a:rPr lang="ru-RU" b="1" dirty="0"/>
              <a:t>. Общие сведения о ребёнке</a:t>
            </a:r>
            <a:endParaRPr lang="ru-RU" dirty="0"/>
          </a:p>
          <a:p>
            <a:endParaRPr lang="ru-RU" i="1" dirty="0" smtClean="0"/>
          </a:p>
          <a:p>
            <a:r>
              <a:rPr lang="en-US" i="1" dirty="0" smtClean="0"/>
              <a:t>ID</a:t>
            </a:r>
            <a:r>
              <a:rPr lang="ru-RU" i="1" dirty="0" smtClean="0"/>
              <a:t> </a:t>
            </a:r>
            <a:r>
              <a:rPr lang="ru-RU" i="1" dirty="0"/>
              <a:t>программы:  </a:t>
            </a:r>
            <a:r>
              <a:rPr lang="ru-RU" dirty="0"/>
              <a:t>5</a:t>
            </a:r>
            <a:r>
              <a:rPr lang="en-US" dirty="0"/>
              <a:t>fa</a:t>
            </a:r>
            <a:r>
              <a:rPr lang="ru-RU" dirty="0"/>
              <a:t>2476</a:t>
            </a:r>
            <a:r>
              <a:rPr lang="en-US" dirty="0"/>
              <a:t>b</a:t>
            </a:r>
            <a:r>
              <a:rPr lang="ru-RU" dirty="0"/>
              <a:t>9916</a:t>
            </a:r>
            <a:r>
              <a:rPr lang="en-US" dirty="0"/>
              <a:t>f</a:t>
            </a:r>
            <a:r>
              <a:rPr lang="ru-RU" dirty="0"/>
              <a:t>5</a:t>
            </a:r>
            <a:r>
              <a:rPr lang="en-US" dirty="0"/>
              <a:t>e</a:t>
            </a:r>
            <a:r>
              <a:rPr lang="ru-RU" dirty="0"/>
              <a:t>721</a:t>
            </a:r>
            <a:r>
              <a:rPr lang="en-US" dirty="0"/>
              <a:t>b</a:t>
            </a:r>
            <a:r>
              <a:rPr lang="ru-RU" dirty="0"/>
              <a:t>3</a:t>
            </a:r>
            <a:r>
              <a:rPr lang="en-US" dirty="0" err="1"/>
              <a:t>bc</a:t>
            </a:r>
            <a:r>
              <a:rPr lang="ru-RU" dirty="0"/>
              <a:t>2</a:t>
            </a:r>
          </a:p>
          <a:p>
            <a:r>
              <a:rPr lang="ru-RU" i="1" dirty="0"/>
              <a:t>ФИО ребенка: </a:t>
            </a:r>
            <a:endParaRPr lang="ru-RU" dirty="0"/>
          </a:p>
          <a:p>
            <a:r>
              <a:rPr lang="ru-RU" i="1" dirty="0"/>
              <a:t>Возраст ребенка: </a:t>
            </a:r>
            <a:r>
              <a:rPr lang="ru-RU" dirty="0"/>
              <a:t>11 лет</a:t>
            </a:r>
          </a:p>
          <a:p>
            <a:r>
              <a:rPr lang="ru-RU" i="1" dirty="0"/>
              <a:t>Место жительства: </a:t>
            </a:r>
            <a:endParaRPr lang="ru-RU" dirty="0"/>
          </a:p>
          <a:p>
            <a:r>
              <a:rPr lang="ru-RU" i="1" dirty="0"/>
              <a:t>Мать:  Год обучения:  </a:t>
            </a:r>
            <a:r>
              <a:rPr lang="ru-RU" dirty="0"/>
              <a:t>5</a:t>
            </a:r>
          </a:p>
          <a:p>
            <a:r>
              <a:rPr lang="ru-RU" i="1" dirty="0"/>
              <a:t>Группа (особые потребности):  </a:t>
            </a:r>
            <a:r>
              <a:rPr lang="ru-RU" dirty="0"/>
              <a:t>НОДА и ТМНР</a:t>
            </a:r>
          </a:p>
          <a:p>
            <a:r>
              <a:rPr lang="ru-RU" i="1" dirty="0"/>
              <a:t>Класс:  </a:t>
            </a:r>
            <a:r>
              <a:rPr lang="ru-RU" dirty="0"/>
              <a:t>4</a:t>
            </a:r>
          </a:p>
          <a:p>
            <a:r>
              <a:rPr lang="ru-RU" b="1" dirty="0"/>
              <a:t>Заключение ПМПК:  </a:t>
            </a:r>
            <a:r>
              <a:rPr lang="ru-RU" dirty="0"/>
              <a:t>АООП НОО для обучающихся с НОДА по варианту </a:t>
            </a:r>
            <a:r>
              <a:rPr lang="ru-RU" dirty="0" smtClean="0"/>
              <a:t>6.4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9128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79" y="1825625"/>
            <a:ext cx="115083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Раздел 2</a:t>
            </a:r>
            <a:r>
              <a:rPr lang="ru-RU" dirty="0"/>
              <a:t>. Психолого-педагогическая характеристика обучающегося на начало учебного </a:t>
            </a:r>
            <a:r>
              <a:rPr lang="ru-RU" dirty="0" smtClean="0"/>
              <a:t>года содержит:</a:t>
            </a:r>
            <a:endParaRPr lang="ru-RU" dirty="0"/>
          </a:p>
          <a:p>
            <a:r>
              <a:rPr lang="ru-RU" dirty="0"/>
              <a:t>Общие сведения о ребенке:</a:t>
            </a:r>
          </a:p>
          <a:p>
            <a:r>
              <a:rPr lang="ru-RU" dirty="0"/>
              <a:t>Физическое развитие:</a:t>
            </a:r>
          </a:p>
          <a:p>
            <a:r>
              <a:rPr lang="ru-RU" dirty="0"/>
              <a:t> Особенности позиционирования обучающегося, имеющего выраженные нарушениям ОДА: </a:t>
            </a:r>
          </a:p>
          <a:p>
            <a:r>
              <a:rPr lang="ru-RU" dirty="0"/>
              <a:t>Особенности мелкой моторики: </a:t>
            </a:r>
          </a:p>
          <a:p>
            <a:r>
              <a:rPr lang="ru-RU" dirty="0"/>
              <a:t>Особенности эмоциональной сферы: эмоциональные проявления: </a:t>
            </a:r>
          </a:p>
          <a:p>
            <a:r>
              <a:rPr lang="ru-RU" dirty="0"/>
              <a:t>Особенности поведения (проблемное поведение):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8665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2904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Так же раздел 2 включает:</a:t>
            </a:r>
          </a:p>
          <a:p>
            <a:r>
              <a:rPr lang="ru-RU" dirty="0" smtClean="0"/>
              <a:t>Познавательное </a:t>
            </a:r>
            <a:r>
              <a:rPr lang="ru-RU" dirty="0"/>
              <a:t>и речевое развитие:</a:t>
            </a:r>
          </a:p>
          <a:p>
            <a:r>
              <a:rPr lang="ru-RU" dirty="0"/>
              <a:t> Особенности восприятия</a:t>
            </a:r>
          </a:p>
          <a:p>
            <a:r>
              <a:rPr lang="ru-RU" dirty="0"/>
              <a:t>Особенности зрительного восприятия:  </a:t>
            </a:r>
          </a:p>
          <a:p>
            <a:r>
              <a:rPr lang="ru-RU" dirty="0"/>
              <a:t>Особенности слухового восприятия:  </a:t>
            </a:r>
          </a:p>
          <a:p>
            <a:r>
              <a:rPr lang="ru-RU" dirty="0"/>
              <a:t>Особенности тактильного восприятия: </a:t>
            </a:r>
          </a:p>
          <a:p>
            <a:r>
              <a:rPr lang="ru-RU" dirty="0"/>
              <a:t>Особенности речевого развития: </a:t>
            </a:r>
          </a:p>
          <a:p>
            <a:r>
              <a:rPr lang="ru-RU" dirty="0" err="1"/>
              <a:t>Сформированность</a:t>
            </a:r>
            <a:r>
              <a:rPr lang="ru-RU" dirty="0"/>
              <a:t> предметно-практической деятельности: </a:t>
            </a:r>
          </a:p>
          <a:p>
            <a:r>
              <a:rPr lang="ru-RU" dirty="0" err="1"/>
              <a:t>Сформированность</a:t>
            </a:r>
            <a:r>
              <a:rPr lang="ru-RU" dirty="0"/>
              <a:t> базовых учебных действий:  </a:t>
            </a:r>
          </a:p>
          <a:p>
            <a:r>
              <a:rPr lang="ru-RU" dirty="0" err="1"/>
              <a:t>Сформированность</a:t>
            </a:r>
            <a:r>
              <a:rPr lang="ru-RU" dirty="0"/>
              <a:t> математических представлений: </a:t>
            </a:r>
          </a:p>
          <a:p>
            <a:r>
              <a:rPr lang="ru-RU" dirty="0" err="1"/>
              <a:t>Сформированность</a:t>
            </a:r>
            <a:r>
              <a:rPr lang="ru-RU" dirty="0"/>
              <a:t> представлений об окружающем мире: </a:t>
            </a:r>
          </a:p>
        </p:txBody>
      </p:sp>
    </p:spTree>
    <p:extLst>
      <p:ext uri="{BB962C8B-B14F-4D97-AF65-F5344CB8AC3E}">
        <p14:creationId xmlns:p14="http://schemas.microsoft.com/office/powerpoint/2010/main" xmlns="" val="2885178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Еще в раздел 2:</a:t>
            </a:r>
          </a:p>
          <a:p>
            <a:r>
              <a:rPr lang="ru-RU" dirty="0" smtClean="0"/>
              <a:t>Взаимодействие </a:t>
            </a:r>
            <a:r>
              <a:rPr lang="ru-RU" dirty="0"/>
              <a:t>со взрослыми и сверстниками:</a:t>
            </a:r>
          </a:p>
          <a:p>
            <a:r>
              <a:rPr lang="ru-RU" dirty="0"/>
              <a:t> Особенности контакта со взрослыми: </a:t>
            </a:r>
          </a:p>
          <a:p>
            <a:r>
              <a:rPr lang="ru-RU" dirty="0"/>
              <a:t>Особенности контакта со сверстниками:  </a:t>
            </a:r>
          </a:p>
          <a:p>
            <a:r>
              <a:rPr lang="ru-RU" dirty="0"/>
              <a:t> </a:t>
            </a:r>
            <a:r>
              <a:rPr lang="ru-RU" dirty="0" err="1"/>
              <a:t>Сформированность</a:t>
            </a:r>
            <a:r>
              <a:rPr lang="ru-RU" dirty="0"/>
              <a:t> навыков самообслуживания: </a:t>
            </a:r>
          </a:p>
          <a:p>
            <a:r>
              <a:rPr lang="ru-RU" dirty="0" err="1"/>
              <a:t>Сформированность</a:t>
            </a:r>
            <a:r>
              <a:rPr lang="ru-RU" dirty="0"/>
              <a:t> бытовой деятельности:  </a:t>
            </a:r>
          </a:p>
          <a:p>
            <a:r>
              <a:rPr lang="ru-RU" dirty="0"/>
              <a:t>Потребность в уходе:  </a:t>
            </a:r>
          </a:p>
          <a:p>
            <a:r>
              <a:rPr lang="ru-RU" dirty="0"/>
              <a:t>Потребность в присмотре: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0792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09" y="104503"/>
            <a:ext cx="11390811" cy="90133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509" y="1293223"/>
            <a:ext cx="11730445" cy="5368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2. Психолого-педагогическая характеристика обучающегося на начало учебного года.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Ребенок обучается в образовательном учреждении </a:t>
            </a:r>
            <a:r>
              <a:rPr lang="ru-RU" dirty="0" smtClean="0"/>
              <a:t>5 </a:t>
            </a:r>
            <a:r>
              <a:rPr lang="ru-RU" dirty="0"/>
              <a:t>год, с 1 подготовительного класса, обучение осуществляется на дому. Дома созданы условия для обучения. Однако необходимо специальное оборудование для детей с НОДА (ортопедический стул с удерживающими креплениями грудной клетки и подголовником  - маме рекомендовано внести изменения в ИПРА для возможности приобретения).</a:t>
            </a:r>
          </a:p>
          <a:p>
            <a:pPr marL="0" indent="0">
              <a:buNone/>
            </a:pPr>
            <a:r>
              <a:rPr lang="ru-RU" dirty="0"/>
              <a:t> С ребенком постоянно находиться мама. Предполагается совместная работа семьи и организации по реализации семьи.</a:t>
            </a:r>
            <a:r>
              <a:rPr lang="en-US" dirty="0"/>
              <a:t>  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916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ГБОУ СО «Екатеринбургская школа-интернат «Эверест»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612" y="1998619"/>
            <a:ext cx="6236042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На базе учреждения создан Региональный ресурсный центр по комплексному сопровождению детей с нарушениями опорно-двигательного аппарата на территории Свердловской области, который организует на безвозмездной основе консультирование и стажировку специалистов по специфике работы с обучающимися с НОДА</a:t>
            </a:r>
            <a:endParaRPr lang="ru-RU" dirty="0"/>
          </a:p>
        </p:txBody>
      </p:sp>
      <p:pic>
        <p:nvPicPr>
          <p:cNvPr id="4" name="Picture 2" descr="https://avatars.mds.yandex.net/get-altay/1784631/2a0000016a4a16fbf2fe248f3ada0c853fe3/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6173" y="2666999"/>
            <a:ext cx="5238321" cy="3928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" y="1045030"/>
            <a:ext cx="11861075" cy="58129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3. Физическое развитие: </a:t>
            </a:r>
          </a:p>
          <a:p>
            <a:pPr marL="0" indent="0">
              <a:buNone/>
            </a:pPr>
            <a:r>
              <a:rPr lang="ru-RU" dirty="0"/>
              <a:t>3.1. Особенности общей моторики.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Самостоятельно </a:t>
            </a:r>
            <a:r>
              <a:rPr lang="ru-RU" dirty="0"/>
              <a:t>не удерживает положение тела, голову, движение руками очень ограничены. </a:t>
            </a:r>
          </a:p>
          <a:p>
            <a:pPr marL="0" indent="0">
              <a:buNone/>
            </a:pPr>
            <a:r>
              <a:rPr lang="ru-RU" dirty="0"/>
              <a:t>3.2. Особенности позиционирования обучающегося, имеющего выраженные нарушениям ОДА.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Стабильная </a:t>
            </a:r>
            <a:r>
              <a:rPr lang="ru-RU" dirty="0"/>
              <a:t>поза - сидя в специальном стуле с креплениями. Передвижение возможно только в коляске, самостоятельно ребенок не передвигается. Позу сидя в кресле может удерживать долго, однако из позы самостоятельный выход не возможен.</a:t>
            </a:r>
          </a:p>
          <a:p>
            <a:pPr marL="0" indent="0">
              <a:buNone/>
            </a:pPr>
            <a:r>
              <a:rPr lang="ru-RU" dirty="0"/>
              <a:t>3.3. Особенности мелкой моторики.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Непродолжительное </a:t>
            </a:r>
            <a:r>
              <a:rPr lang="ru-RU" dirty="0"/>
              <a:t>время удерживает в руку предмет, может выполнить простейшую манипуляцию с предметом, например, может игрушкой бибабо одетой на руку ребенка пытается изобразить покачивания.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2379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4. Особенности эмоциональной сферы.</a:t>
            </a:r>
            <a:r>
              <a:rPr lang="ru-RU" dirty="0"/>
              <a:t> Реагирует на проявления эмоций другого человека, ответные реакции однообразные. Преобладающий эмоциональный фон позитивный. Эмоциональный контроль не доступен.</a:t>
            </a:r>
            <a:r>
              <a:rPr lang="en-US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5. Особенности поведения.</a:t>
            </a:r>
            <a:r>
              <a:rPr lang="en-US" i="1" dirty="0"/>
              <a:t> </a:t>
            </a:r>
            <a:r>
              <a:rPr lang="ru-RU" dirty="0"/>
              <a:t>Проблемного поведения нет.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5649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6. Познавательное и речевое развитие: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6.1. Особенности восприятия: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6.1.1. Особенности зрительного восприятия.</a:t>
            </a:r>
            <a:r>
              <a:rPr lang="ru-RU" dirty="0"/>
              <a:t> Выраженное косоглазие, ребенку сложно сосредоточить взгляд на предмете из-за невозможности контроля позы головы и контроля взгляда. При этом зрительное сосредоточение ребенок выполняет, движущийся предмет перед глазами отслеживает. Зрительный образ на картинках различает.</a:t>
            </a:r>
            <a:r>
              <a:rPr lang="en-US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2305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31" y="1825625"/>
            <a:ext cx="11508378" cy="4901746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6.1.2. Особенности слухового восприятия.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Реагирует </a:t>
            </a:r>
            <a:r>
              <a:rPr lang="ru-RU" dirty="0"/>
              <a:t>на знакомый голос,</a:t>
            </a:r>
            <a:r>
              <a:rPr lang="en-US" dirty="0"/>
              <a:t> </a:t>
            </a:r>
            <a:r>
              <a:rPr lang="ru-RU" dirty="0"/>
              <a:t>интонацию речи различает. Есть гиперчувствительность к звукам (вздрагивает даже при незначительных стуках).</a:t>
            </a:r>
            <a:r>
              <a:rPr lang="en-US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6.1.3. Особенности тактильного восприятия.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Тактильная </a:t>
            </a:r>
            <a:r>
              <a:rPr lang="ru-RU" dirty="0"/>
              <a:t>чувствительность</a:t>
            </a:r>
            <a:r>
              <a:rPr lang="en-US" dirty="0"/>
              <a:t> </a:t>
            </a:r>
            <a:r>
              <a:rPr lang="ru-RU" dirty="0"/>
              <a:t>сохранена. Тактильное восприятие затруднено из-за сильных гиперкинезов.</a:t>
            </a:r>
          </a:p>
          <a:p>
            <a:pPr marL="0" indent="0">
              <a:buNone/>
            </a:pPr>
            <a:r>
              <a:rPr lang="ru-RU" i="1" dirty="0"/>
              <a:t>6.2. Особенности речевого развития.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Речь </a:t>
            </a:r>
            <a:r>
              <a:rPr lang="ru-RU" dirty="0"/>
              <a:t>отсутствует, использует однотипные вокализации.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5352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134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384662"/>
            <a:ext cx="11092543" cy="5473337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6.3.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Сформированность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предметно-практической деятельности. </a:t>
            </a:r>
            <a:endParaRPr lang="ru-RU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предметная деятельность не сформирована, из-за выраженных гиперкинезов.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6.4.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Сформированность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базовых учебных действий. </a:t>
            </a:r>
            <a:endParaRPr lang="ru-RU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БУДы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сформированы.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6.5.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Сформированность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математических представлений.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настоящий момент определить математические представления невозможно, из-за выраженных гиперпиретических особенностей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(не может сосредоточить взгляд, не может произвольно сосредоточить действия руки).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6.6.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Сформированность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представлений об окружающем мире.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настоящий момент определить представления об окружающем мире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невозможно.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3783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6755"/>
            <a:ext cx="10515600" cy="6923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5" y="966652"/>
            <a:ext cx="11508377" cy="58913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7. Взаимодействие со взрослыми и сверстниками: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7.1. Особенности контакта со взрослыми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i="1" dirty="0" smtClean="0"/>
              <a:t> </a:t>
            </a:r>
            <a:r>
              <a:rPr lang="ru-RU" dirty="0"/>
              <a:t>Ребенок самостоятельно инициирует зрительный контакт, проявляет комплекс оживления на любого взрослого,</a:t>
            </a:r>
            <a:r>
              <a:rPr lang="en-US" dirty="0"/>
              <a:t> </a:t>
            </a:r>
            <a:r>
              <a:rPr lang="ru-RU" dirty="0"/>
              <a:t>в организованной взрослой коммуникации.</a:t>
            </a:r>
          </a:p>
          <a:p>
            <a:pPr marL="0" indent="0">
              <a:buNone/>
            </a:pPr>
            <a:r>
              <a:rPr lang="ru-RU" i="1" dirty="0"/>
              <a:t>7.2. Особенности контакта со сверстниками.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Определить </a:t>
            </a:r>
            <a:r>
              <a:rPr lang="ru-RU" dirty="0"/>
              <a:t>не предоставляется возможным.</a:t>
            </a:r>
          </a:p>
          <a:p>
            <a:pPr marL="0" indent="0">
              <a:buNone/>
            </a:pPr>
            <a:r>
              <a:rPr lang="ru-RU" i="1" dirty="0"/>
              <a:t>8. </a:t>
            </a:r>
            <a:r>
              <a:rPr lang="ru-RU" i="1" dirty="0" err="1"/>
              <a:t>Сформированность</a:t>
            </a:r>
            <a:r>
              <a:rPr lang="ru-RU" i="1" dirty="0"/>
              <a:t> навыков самообслуживания.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/>
              <a:t>сформированы.</a:t>
            </a:r>
          </a:p>
          <a:p>
            <a:pPr marL="0" indent="0">
              <a:buNone/>
            </a:pPr>
            <a:r>
              <a:rPr lang="ru-RU" i="1" dirty="0"/>
              <a:t>9. </a:t>
            </a:r>
            <a:r>
              <a:rPr lang="ru-RU" i="1" dirty="0" err="1"/>
              <a:t>Сформированность</a:t>
            </a:r>
            <a:r>
              <a:rPr lang="ru-RU" i="1" dirty="0"/>
              <a:t> бытовой деятельности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Не сформированы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i="1" dirty="0"/>
              <a:t>10. </a:t>
            </a:r>
            <a:r>
              <a:rPr lang="ru-RU" i="1" dirty="0" err="1"/>
              <a:t>Сформированность</a:t>
            </a:r>
            <a:r>
              <a:rPr lang="ru-RU" i="1" dirty="0"/>
              <a:t> доступной трудовой деятельности. </a:t>
            </a:r>
          </a:p>
          <a:p>
            <a:pPr marL="0" indent="0">
              <a:buNone/>
            </a:pPr>
            <a:r>
              <a:rPr lang="ru-RU" dirty="0"/>
              <a:t>Не сформированы.</a:t>
            </a:r>
          </a:p>
          <a:p>
            <a:pPr marL="0" indent="0">
              <a:buNone/>
            </a:pPr>
            <a:r>
              <a:rPr lang="ru-RU" i="1" dirty="0"/>
              <a:t>11. Потребность в уходе.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Нуждается в постоянном присмотре взрослого.</a:t>
            </a:r>
            <a:r>
              <a:rPr lang="en-US" dirty="0"/>
              <a:t> </a:t>
            </a:r>
            <a:r>
              <a:rPr lang="ru-RU" dirty="0"/>
              <a:t>Полный уход со стороны взрослого.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6430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59" y="1567542"/>
            <a:ext cx="11325497" cy="49900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13</a:t>
            </a:r>
            <a:r>
              <a:rPr lang="ru-RU" i="1" dirty="0"/>
              <a:t>. Выводы по итогам оценки:</a:t>
            </a:r>
            <a:r>
              <a:rPr lang="en-US" i="1" dirty="0"/>
              <a:t> </a:t>
            </a: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Обучение </a:t>
            </a:r>
            <a:r>
              <a:rPr lang="ru-RU" dirty="0"/>
              <a:t>организовано на дому (трудности в перемещении ребенка, удаленность от школы). </a:t>
            </a:r>
            <a:r>
              <a:rPr lang="ru-RU" dirty="0" smtClean="0"/>
              <a:t>Посещение школы 1 раз в неделю, организуется для коррекционно-развивающих занятий (Альтернативная коммуникация, </a:t>
            </a:r>
            <a:r>
              <a:rPr lang="ru-RU" dirty="0"/>
              <a:t>С</a:t>
            </a:r>
            <a:r>
              <a:rPr lang="ru-RU" dirty="0" smtClean="0"/>
              <a:t>енсорная интеграция), урок в классе – изо.</a:t>
            </a:r>
          </a:p>
          <a:p>
            <a:pPr marL="0" indent="0">
              <a:buNone/>
            </a:pPr>
            <a:r>
              <a:rPr lang="ru-RU" dirty="0" smtClean="0"/>
              <a:t>Занятия и уроки длятся оптимальный период для обучающегося (от 20 минут до 30 минут), обязательно в середине урока проводятся мероприятия по соблюдению ортопедического режима: физкультминутка в форме пассивной гимнастики, изменение положения ребенка (исключение занятие по Сенсорной  интеграции).</a:t>
            </a:r>
          </a:p>
          <a:p>
            <a:pPr marL="0" indent="0">
              <a:buNone/>
            </a:pPr>
            <a:r>
              <a:rPr lang="ru-RU" dirty="0" smtClean="0"/>
              <a:t>Между занятиями обязательный перерыв, в том числе (с помощью мамы)  гигиенические процедуры, переодевание (по необходимости, в том числе в связи с высокой саливацией и низким </a:t>
            </a:r>
            <a:r>
              <a:rPr lang="ru-RU" dirty="0" err="1" smtClean="0"/>
              <a:t>термоконтролем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Количество часов недельной нагрузки снижено до 11 в связи с высокой нервно-психической и физической </a:t>
            </a:r>
            <a:r>
              <a:rPr lang="ru-RU" dirty="0" err="1" smtClean="0"/>
              <a:t>истощамостью</a:t>
            </a:r>
            <a:r>
              <a:rPr lang="ru-RU" dirty="0" smtClean="0"/>
              <a:t> обучающегося.</a:t>
            </a:r>
          </a:p>
          <a:p>
            <a:pPr marL="0" indent="0">
              <a:buNone/>
            </a:pPr>
            <a:r>
              <a:rPr lang="ru-RU" dirty="0" smtClean="0"/>
              <a:t>Педагог отслеживает физическое, психологическое состояние ребенка (возможны разнообразные реакции).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3421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09" y="0"/>
            <a:ext cx="11390811" cy="5094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9450"/>
            <a:ext cx="10515600" cy="625710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Раздел 3. Индивидуальный учебный план и расписание занятий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4739146"/>
              </p:ext>
            </p:extLst>
          </p:nvPr>
        </p:nvGraphicFramePr>
        <p:xfrm>
          <a:off x="1196789" y="1264027"/>
          <a:ext cx="10157012" cy="5123324"/>
        </p:xfrm>
        <a:graphic>
          <a:graphicData uri="http://schemas.openxmlformats.org/drawingml/2006/table">
            <a:tbl>
              <a:tblPr firstRow="1" firstCol="1" bandRow="1"/>
              <a:tblGrid>
                <a:gridCol w="1147068">
                  <a:extLst>
                    <a:ext uri="{9D8B030D-6E8A-4147-A177-3AD203B41FA5}">
                      <a16:colId xmlns:a16="http://schemas.microsoft.com/office/drawing/2014/main" xmlns="" val="3650663361"/>
                    </a:ext>
                  </a:extLst>
                </a:gridCol>
                <a:gridCol w="4571291">
                  <a:extLst>
                    <a:ext uri="{9D8B030D-6E8A-4147-A177-3AD203B41FA5}">
                      <a16:colId xmlns:a16="http://schemas.microsoft.com/office/drawing/2014/main" xmlns="" val="2567661514"/>
                    </a:ext>
                  </a:extLst>
                </a:gridCol>
                <a:gridCol w="2254874">
                  <a:extLst>
                    <a:ext uri="{9D8B030D-6E8A-4147-A177-3AD203B41FA5}">
                      <a16:colId xmlns:a16="http://schemas.microsoft.com/office/drawing/2014/main" xmlns="" val="2176202793"/>
                    </a:ext>
                  </a:extLst>
                </a:gridCol>
                <a:gridCol w="2183779">
                  <a:extLst>
                    <a:ext uri="{9D8B030D-6E8A-4147-A177-3AD203B41FA5}">
                      <a16:colId xmlns:a16="http://schemas.microsoft.com/office/drawing/2014/main" xmlns="" val="245626087"/>
                    </a:ext>
                  </a:extLst>
                </a:gridCol>
              </a:tblGrid>
              <a:tr h="1442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Предмет, коррекционный курс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индивидуальных часов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классе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1926130"/>
                  </a:ext>
                </a:extLst>
              </a:tr>
              <a:tr h="460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193331"/>
                  </a:ext>
                </a:extLst>
              </a:tr>
              <a:tr h="460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0272345"/>
                  </a:ext>
                </a:extLst>
              </a:tr>
              <a:tr h="460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4668312"/>
                  </a:ext>
                </a:extLst>
              </a:tr>
              <a:tr h="460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8057798"/>
                  </a:ext>
                </a:extLst>
              </a:tr>
              <a:tr h="460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5813552"/>
                  </a:ext>
                </a:extLst>
              </a:tr>
              <a:tr h="460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9311240"/>
                  </a:ext>
                </a:extLst>
              </a:tr>
              <a:tr h="460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6415" algn="l"/>
                          <a:tab pos="606425" algn="ctr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6415" algn="l"/>
                          <a:tab pos="606425" algn="ct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637469"/>
                  </a:ext>
                </a:extLst>
              </a:tr>
              <a:tr h="460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часов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7293865"/>
                  </a:ext>
                </a:extLst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057525" y="284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920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ИУП разрабатывается на основе учебного плана </a:t>
            </a:r>
            <a:r>
              <a:rPr lang="ru-RU" dirty="0" smtClean="0"/>
              <a:t>образовательной организации по АООП рекомендованного варианта и </a:t>
            </a:r>
            <a:r>
              <a:rPr lang="ru-RU" dirty="0"/>
              <a:t>включает индивидуальный набор учебных предметов и коррекционных курсов, выбранных из общего учебного плана АООП, с учетом индивидуальных образовательных потребностей, возможностей и особенностей развития конкретного </a:t>
            </a:r>
            <a:r>
              <a:rPr lang="ru-RU" dirty="0" smtClean="0"/>
              <a:t>обучающегося с НОДА.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531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46" y="1"/>
            <a:ext cx="11652068" cy="73152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5894846"/>
              </p:ext>
            </p:extLst>
          </p:nvPr>
        </p:nvGraphicFramePr>
        <p:xfrm>
          <a:off x="2168434" y="731523"/>
          <a:ext cx="7863840" cy="6038467"/>
        </p:xfrm>
        <a:graphic>
          <a:graphicData uri="http://schemas.openxmlformats.org/drawingml/2006/table">
            <a:tbl>
              <a:tblPr firstRow="1" firstCol="1" bandRow="1"/>
              <a:tblGrid>
                <a:gridCol w="3536672">
                  <a:extLst>
                    <a:ext uri="{9D8B030D-6E8A-4147-A177-3AD203B41FA5}">
                      <a16:colId xmlns:a16="http://schemas.microsoft.com/office/drawing/2014/main" xmlns="" val="2225293728"/>
                    </a:ext>
                  </a:extLst>
                </a:gridCol>
                <a:gridCol w="1188029">
                  <a:extLst>
                    <a:ext uri="{9D8B030D-6E8A-4147-A177-3AD203B41FA5}">
                      <a16:colId xmlns:a16="http://schemas.microsoft.com/office/drawing/2014/main" xmlns="" val="2594464283"/>
                    </a:ext>
                  </a:extLst>
                </a:gridCol>
                <a:gridCol w="647323">
                  <a:extLst>
                    <a:ext uri="{9D8B030D-6E8A-4147-A177-3AD203B41FA5}">
                      <a16:colId xmlns:a16="http://schemas.microsoft.com/office/drawing/2014/main" xmlns="" val="942305910"/>
                    </a:ext>
                  </a:extLst>
                </a:gridCol>
                <a:gridCol w="1245908">
                  <a:extLst>
                    <a:ext uri="{9D8B030D-6E8A-4147-A177-3AD203B41FA5}">
                      <a16:colId xmlns:a16="http://schemas.microsoft.com/office/drawing/2014/main" xmlns="" val="979786261"/>
                    </a:ext>
                  </a:extLst>
                </a:gridCol>
                <a:gridCol w="1245908">
                  <a:extLst>
                    <a:ext uri="{9D8B030D-6E8A-4147-A177-3AD203B41FA5}">
                      <a16:colId xmlns:a16="http://schemas.microsoft.com/office/drawing/2014/main" xmlns="" val="1505908827"/>
                    </a:ext>
                  </a:extLst>
                </a:gridCol>
              </a:tblGrid>
              <a:tr h="1249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Предметы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индивидуальных часов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часов в классе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расписание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9977766"/>
                  </a:ext>
                </a:extLst>
              </a:tr>
              <a:tr h="12493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Общение и чтение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Понедельник, среда,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дому,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10.00- 10.30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Перемена 10.30-11.00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Козлова А.М.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7915591"/>
                  </a:ext>
                </a:extLst>
              </a:tr>
              <a:tr h="2082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Математические представления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991948"/>
                  </a:ext>
                </a:extLst>
              </a:tr>
              <a:tr h="4164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речи и окружающий предметный мир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5770082"/>
                  </a:ext>
                </a:extLst>
              </a:tr>
              <a:tr h="2082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Жизнедеятельность человека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3105513"/>
                  </a:ext>
                </a:extLst>
              </a:tr>
              <a:tr h="2082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Изобразительное искусство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560444"/>
                  </a:ext>
                </a:extLst>
              </a:tr>
              <a:tr h="624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Альтернативная коммуникация (коррекционное занятие)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Вторник,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каб. 8,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12.30 – 13.00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Муратова Е.А.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0035225"/>
                  </a:ext>
                </a:extLst>
              </a:tr>
              <a:tr h="4164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Предметно-практическая деятельность (коррекционное занятие)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9122052"/>
                  </a:ext>
                </a:extLst>
              </a:tr>
              <a:tr h="624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Сенсорная интеграция (коррекционно-развивающее занятие с психологом)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Вторник,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каб. 1,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11.00 - 11.30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Мельникова А.А.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0802348"/>
                  </a:ext>
                </a:extLst>
              </a:tr>
              <a:tr h="624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Альтернативная коммуникация (коррекционно-развивающие занятия с учителем-логопедом)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7516744"/>
                  </a:ext>
                </a:extLst>
              </a:tr>
              <a:tr h="2082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8398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0650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68" y="365125"/>
            <a:ext cx="1150826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Специальная индивидуальная программа развития </a:t>
            </a:r>
            <a:r>
              <a:rPr lang="ru-RU" b="1" dirty="0" smtClean="0">
                <a:solidFill>
                  <a:srgbClr val="0070C0"/>
                </a:solidFill>
              </a:rPr>
              <a:t>(СИПР)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270" y="2430280"/>
            <a:ext cx="6515659" cy="4140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Согласно требованиям ФГОС НОО ОВЗ и ФГОС УО (ИН) образовательная организация для обучающихся по варианту 6.4 АООП НОО НОДА и варианту 2 АООП УО (ИН) разрабатывает специальную индивидуальную программу развития (СИПР)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38" name="Picture 2" descr="https://www.b17.ru/foto/uploaded/upl_1594288011_20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7448" y="3240755"/>
            <a:ext cx="4888212" cy="3250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2014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9007"/>
            <a:ext cx="10515600" cy="97971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0789"/>
            <a:ext cx="10515600" cy="47661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4. Содержание образования в условия организации и </a:t>
            </a:r>
            <a:r>
              <a:rPr lang="ru-RU" b="1" dirty="0" smtClean="0"/>
              <a:t>семьи</a:t>
            </a:r>
          </a:p>
          <a:p>
            <a:r>
              <a:rPr lang="ru-RU" dirty="0"/>
              <a:t>Содержание образования на основе СИПР включает перечень конкретных образовательных задач для обучающегося, которые формулируются с учетом его возможностей и особых образовательных потребностей, а также содержания учебных предметов, коррекционных занятий и других программ (формирования базовых учебных действий; нравственного воспитания; формирования экологической культуры, здорового и безопасного образа жизни обучающихся; внеурочной деятельности), </a:t>
            </a:r>
            <a:r>
              <a:rPr lang="ru-RU" dirty="0" err="1"/>
              <a:t>представленых</a:t>
            </a:r>
            <a:r>
              <a:rPr lang="ru-RU" dirty="0"/>
              <a:t> в АООП. </a:t>
            </a:r>
            <a:endParaRPr lang="ru-RU" dirty="0" smtClean="0"/>
          </a:p>
          <a:p>
            <a:r>
              <a:rPr lang="ru-RU" dirty="0" smtClean="0"/>
              <a:t>Задачи </a:t>
            </a:r>
            <a:r>
              <a:rPr lang="ru-RU" dirty="0"/>
              <a:t>образования формулируются в СИПР в качестве возможных (планируемых) результатов обучения и воспитания ребенка на один учебный год.</a:t>
            </a:r>
          </a:p>
        </p:txBody>
      </p:sp>
    </p:spTree>
    <p:extLst>
      <p:ext uri="{BB962C8B-B14F-4D97-AF65-F5344CB8AC3E}">
        <p14:creationId xmlns:p14="http://schemas.microsoft.com/office/powerpoint/2010/main" xmlns="" val="2293748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817"/>
            <a:ext cx="10515600" cy="71845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326" y="1254034"/>
            <a:ext cx="11168743" cy="556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833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818"/>
            <a:ext cx="10515600" cy="5225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017" y="1280159"/>
            <a:ext cx="10136777" cy="557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9780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10304417" cy="4758055"/>
          </a:xfrm>
        </p:spPr>
        <p:txBody>
          <a:bodyPr>
            <a:normAutofit/>
          </a:bodyPr>
          <a:lstStyle/>
          <a:p>
            <a:r>
              <a:rPr lang="ru-RU" dirty="0"/>
              <a:t>Внеурочная деятельность в структуре СИПР представлена планом мероприятий внеурочной деятельности. </a:t>
            </a:r>
            <a:endParaRPr lang="ru-RU" dirty="0" smtClean="0"/>
          </a:p>
          <a:p>
            <a:r>
              <a:rPr lang="ru-RU" dirty="0" smtClean="0"/>
              <a:t>Его </a:t>
            </a:r>
            <a:r>
              <a:rPr lang="ru-RU" dirty="0"/>
              <a:t>реализация осуществляется в ходе проведения внеурочных мероприятий, таких как: игры, экскурсии, занятия по интересам, творческие фестивали, конкурсы, выставки, соревнования («веселые старты», олимпиады), праздники, походы, реализация доступных проектов и др. </a:t>
            </a:r>
          </a:p>
        </p:txBody>
      </p:sp>
    </p:spTree>
    <p:extLst>
      <p:ext uri="{BB962C8B-B14F-4D97-AF65-F5344CB8AC3E}">
        <p14:creationId xmlns:p14="http://schemas.microsoft.com/office/powerpoint/2010/main" xmlns="" val="1285436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СИПР </a:t>
            </a:r>
            <a:r>
              <a:rPr lang="ru-RU" dirty="0"/>
              <a:t>содержит перечень специалистов, участвующих в ее разработке и реализации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Данный перечень может включать: учителя класса, учителя музыки, учителя адаптивной физкультуры, учителя-логопеда, учителя-дефектолога, педагога-психолога и др.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5427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0539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875210"/>
            <a:ext cx="11991703" cy="589134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Программа сотрудничества специалистов с семьей обучающегося включает перечень направлений сотрудничества, мероприятий и форм </a:t>
            </a:r>
            <a:r>
              <a:rPr lang="ru-RU" dirty="0" smtClean="0"/>
              <a:t>сотрудничества организации и </a:t>
            </a:r>
            <a:r>
              <a:rPr lang="ru-RU" dirty="0"/>
              <a:t>семьи обучающегося, а также (по возможности) частоту и сроки проведения мероприятий.  </a:t>
            </a:r>
            <a:endParaRPr lang="ru-RU" dirty="0" smtClean="0"/>
          </a:p>
          <a:p>
            <a:r>
              <a:rPr lang="ru-RU" dirty="0" smtClean="0"/>
              <a:t>Программа </a:t>
            </a:r>
            <a:r>
              <a:rPr lang="ru-RU" dirty="0"/>
              <a:t>сотрудничества специалистов с семьей обучающегося предусматривает: психологическую поддержку семьи, консультации по всем вопросам оказания психолого-педагогической помощи ребенку; просвещение по вопросам воспитания и обучения ребенка-инвалида; участие родителей (законных представителей) в разработке СИПР; согласование требований к ребенку и выбор единых подходов к его воспитанию и обучению в условиях образовательной организации и семьи; помощь в создании для ребенка предметно-развивающей среды дома; выполнение заданий, составленных специалистами </a:t>
            </a:r>
            <a:r>
              <a:rPr lang="ru-RU" dirty="0" smtClean="0"/>
              <a:t> </a:t>
            </a:r>
            <a:r>
              <a:rPr lang="ru-RU" dirty="0"/>
              <a:t>для занятий с ребёнком в домашних условиях; участие родителей в работе школьных психолого-медико-педагогических консилиумов по актуальным вопросам помощи их ребенку; регулярные контакты родителей и специалистов в течение всего учебного года и др. </a:t>
            </a:r>
          </a:p>
        </p:txBody>
      </p:sp>
    </p:spTree>
    <p:extLst>
      <p:ext uri="{BB962C8B-B14F-4D97-AF65-F5344CB8AC3E}">
        <p14:creationId xmlns:p14="http://schemas.microsoft.com/office/powerpoint/2010/main" xmlns="" val="140292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Перечень необходимых технических средств общего и индивидуального назначения, дидактических материалов, индивидуальных средств реабилитации, необходимых для реализации СИПР описывает особенности используемых материалов и средств и (при необходимости) указывает особенности их предоставления и использования.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812875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908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11" y="940526"/>
            <a:ext cx="11220995" cy="57999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8</a:t>
            </a:r>
            <a:r>
              <a:rPr lang="ru-RU" b="1" dirty="0"/>
              <a:t>. Технические средства и дидактические материалы, необходимые для реализации СИПР</a:t>
            </a:r>
          </a:p>
          <a:p>
            <a:pPr marL="0" indent="0">
              <a:buNone/>
            </a:pPr>
            <a:r>
              <a:rPr lang="ru-RU" dirty="0"/>
              <a:t>Обучение организуется на дому и в образовательной организации.</a:t>
            </a:r>
          </a:p>
          <a:p>
            <a:r>
              <a:rPr lang="ru-RU" dirty="0"/>
              <a:t>Семья создает условия для организации учебной деятельности (занятий и предоставляет следующее оборудование и расходные учебные материалы): специальный стул и стол для занятий, бумага для рисования, бумажные салфетки, маркер, цветные карандаши треугольной формы большого диаметра, клей (клеящий карандаш), гуашь (</a:t>
            </a:r>
            <a:r>
              <a:rPr lang="ru-RU" dirty="0" err="1"/>
              <a:t>гипоаллергенная</a:t>
            </a:r>
            <a:r>
              <a:rPr lang="ru-RU" dirty="0"/>
              <a:t>),  масса для лепки (соленое тесто) и прочее.</a:t>
            </a:r>
          </a:p>
          <a:p>
            <a:r>
              <a:rPr lang="ru-RU" dirty="0"/>
              <a:t>Образовательная организация на время занятий обеспечивает специалиста дидактическими пособиями (промышленного и ручного изготовления) согласно учебно-тематического плана. Во время организации занятий в образовательной организации обеспечивает специально оборудованное помещение (исходя из особенностей учебного предмета) и дидактическое оборудование.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3955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Мониторинг и оценка динамики обучения планируются с учетом критериев оценки, установленных АООП НОО НОДА (вариант 6.4) и  АООП НОДА и УО (вариант 2).</a:t>
            </a:r>
          </a:p>
        </p:txBody>
      </p:sp>
    </p:spTree>
    <p:extLst>
      <p:ext uri="{BB962C8B-B14F-4D97-AF65-F5344CB8AC3E}">
        <p14:creationId xmlns:p14="http://schemas.microsoft.com/office/powerpoint/2010/main" xmlns="" val="4289807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СИПР: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Оценка динамики обучения проводится учителем и специалистами</a:t>
            </a:r>
            <a:r>
              <a:rPr lang="en-US" dirty="0"/>
              <a:t> </a:t>
            </a:r>
            <a:r>
              <a:rPr lang="ru-RU" dirty="0"/>
              <a:t>в процессе динамического мониторинга на каждом занятии.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два </a:t>
            </a:r>
            <a:r>
              <a:rPr lang="ru-RU" dirty="0"/>
              <a:t>раза в год производится оценка динамики обучения на школьном психолого-медико-педагогическом консилиуме </a:t>
            </a:r>
            <a:r>
              <a:rPr lang="ru-RU" dirty="0" smtClean="0"/>
              <a:t>(в том числе без </a:t>
            </a:r>
            <a:r>
              <a:rPr lang="ru-RU" dirty="0"/>
              <a:t>присутствия ребенка) через корреляцию мониторинга отдельных достижений в </a:t>
            </a:r>
            <a:r>
              <a:rPr lang="ru-RU" dirty="0" smtClean="0"/>
              <a:t>Карте динамики </a:t>
            </a:r>
            <a:r>
              <a:rPr lang="ru-RU" dirty="0"/>
              <a:t>развития ребенка.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409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Цель создания СИПР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22597" y="1408670"/>
            <a:ext cx="6665750" cy="519512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СИПР разрабатывается в целях создания условий для максимальной реализации особых образовательных потребностей обучающихся с НОДА и ТМНР в процессе обучения и воспитания по Адаптированной основной общеобразовательной программе начального общего образования обучающихся с нарушениями опорно-двигательного аппарата (АООП НОО обучающихся с НОДА) (Вариант 6.4.) и  Адаптированной основной общеобразовательной программе образования обучающихся с НОДА и умственной отсталостью (интеллектуальными нарушениями) (вариант 2)</a:t>
            </a:r>
            <a:endParaRPr lang="ru-RU" dirty="0"/>
          </a:p>
        </p:txBody>
      </p:sp>
      <p:pic>
        <p:nvPicPr>
          <p:cNvPr id="29698" name="Picture 2" descr="https://static.tildacdn.com/tild6237-3232-4337-a561-316366316666/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225" y="2821577"/>
            <a:ext cx="4615555" cy="318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ОРГАНИЗАЦИЯ РЕАЛИЗАЦИИ СИПР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5" y="1825624"/>
            <a:ext cx="11691257" cy="5032375"/>
          </a:xfrm>
        </p:spPr>
        <p:txBody>
          <a:bodyPr>
            <a:normAutofit/>
          </a:bodyPr>
          <a:lstStyle/>
          <a:p>
            <a:r>
              <a:rPr lang="ru-RU" dirty="0" smtClean="0"/>
              <a:t>Реализация </a:t>
            </a:r>
            <a:r>
              <a:rPr lang="ru-RU" dirty="0"/>
              <a:t>СИПР осуществляется экспертной группой, в которую входят те же специалисты, которые разрабатывали индивидуальную программу развития, и родители (законные представители) ребенка. </a:t>
            </a:r>
          </a:p>
          <a:p>
            <a:r>
              <a:rPr lang="ru-RU" dirty="0" smtClean="0"/>
              <a:t> </a:t>
            </a:r>
            <a:r>
              <a:rPr lang="ru-RU" dirty="0"/>
              <a:t>В соответствии с индивидуальным учебным планом (ИУП) на каждого обучающегося заместителем директора, в компетенцию которого входит организация образовательной деятельности,  составляется расписание занятий, планируется внеурочная деятельность и время  пребывания в ГБОУ СО "Екатеринбургская школа-интернат "Эверест" (при обучении на дому - время работы специалистов).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80712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79683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ОРГАНИЗАЦИЯ РЕАЛИЗАЦИИ СИПР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8274"/>
            <a:ext cx="10515600" cy="5288689"/>
          </a:xfrm>
        </p:spPr>
        <p:txBody>
          <a:bodyPr/>
          <a:lstStyle/>
          <a:p>
            <a:r>
              <a:rPr lang="ru-RU" dirty="0"/>
              <a:t>С учетом индивидуальных особенностей обучающегося устанавливается индивидуальный график посещения организации и соответствующее расписание занятий. В случае трудностей адаптации к пребыванию в условиях класса, при наличии выраженных проблем поведения (постоянного крика, постоянной вокализации, открытой направленной на окружающих и предметы агрессии, частой </a:t>
            </a:r>
            <a:r>
              <a:rPr lang="ru-RU" dirty="0" err="1"/>
              <a:t>самоагрессии</a:t>
            </a:r>
            <a:r>
              <a:rPr lang="ru-RU" dirty="0"/>
              <a:t>) и необходимости постоянного присмотра,  при наличии соответствующих документов обучающемуся может быть организовано индивидуальное </a:t>
            </a:r>
            <a:r>
              <a:rPr lang="ru-RU" dirty="0" smtClean="0"/>
              <a:t>обучение, в том числе обучение на дому при предоставлении необходимых документов.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7857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818"/>
            <a:ext cx="10515600" cy="78377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ОРГАНИЗАЦИЯ РЕАЛИЗАЦИИ СИПР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4217"/>
            <a:ext cx="10515600" cy="509274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Продолжительность пребывания обучающегося в </a:t>
            </a:r>
            <a:r>
              <a:rPr lang="ru-RU" dirty="0" smtClean="0"/>
              <a:t>организации, </a:t>
            </a:r>
            <a:r>
              <a:rPr lang="ru-RU" dirty="0"/>
              <a:t>предпочитаемая часть дня, (например, утро или послеобеденное время) устанавливается школьным психолого-медико-педагогическим консилиумом (</a:t>
            </a:r>
            <a:r>
              <a:rPr lang="ru-RU" dirty="0" err="1"/>
              <a:t>шПМПк</a:t>
            </a:r>
            <a:r>
              <a:rPr lang="ru-RU" dirty="0"/>
              <a:t>) образовательной организации на основе рекомендаций экспертной группы, с учетом психоэмоционального состояния ребенка и его готовности к нахождению и обучению в среде сверстников, а также возможностей организации обеспечить коррекционную работу и присмотр за ребенком.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мере коррекции поведенческих проблем время пребывания обучающегося в образовательной организации вообще и в классе (на ступени) в частности постепенно увеличивается, дозированно он включается в групповую форму обучения.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939234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ОРГАНИЗАЦИЯ РЕАЛИЗАЦИИ СИПР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410788"/>
            <a:ext cx="11939451" cy="5447211"/>
          </a:xfrm>
        </p:spPr>
        <p:txBody>
          <a:bodyPr>
            <a:normAutofit fontScale="92500"/>
          </a:bodyPr>
          <a:lstStyle/>
          <a:p>
            <a:r>
              <a:rPr lang="ru-RU" dirty="0"/>
              <a:t>С учетом готовности </a:t>
            </a:r>
            <a:r>
              <a:rPr lang="ru-RU" dirty="0" smtClean="0"/>
              <a:t>обучающегося с НОДА </a:t>
            </a:r>
            <a:r>
              <a:rPr lang="ru-RU" dirty="0"/>
              <a:t>к обучению в группе сверстников и содержания СИПР выбираются формы обучения (групповая и индивидуальная):</a:t>
            </a:r>
          </a:p>
          <a:p>
            <a:r>
              <a:rPr lang="ru-RU" dirty="0" smtClean="0"/>
              <a:t>Групповые </a:t>
            </a:r>
            <a:r>
              <a:rPr lang="ru-RU" dirty="0"/>
              <a:t>уроки с </a:t>
            </a:r>
            <a:r>
              <a:rPr lang="ru-RU" dirty="0" smtClean="0"/>
              <a:t>обучающимися с НОДА </a:t>
            </a:r>
            <a:r>
              <a:rPr lang="ru-RU" dirty="0"/>
              <a:t>проводятся с группой детей, сформированной с учетом содержания предмета, включенного в СИПР обучающихся (при наличии схожих образовательных задач по предмету); </a:t>
            </a:r>
          </a:p>
          <a:p>
            <a:r>
              <a:rPr lang="ru-RU" dirty="0" smtClean="0"/>
              <a:t>Индивидуальные </a:t>
            </a:r>
            <a:r>
              <a:rPr lang="ru-RU" dirty="0"/>
              <a:t>уроки по предметам и коррекционным курсам проводятся с </a:t>
            </a:r>
            <a:r>
              <a:rPr lang="ru-RU" dirty="0" smtClean="0"/>
              <a:t>обучающимися с НОДА, </a:t>
            </a:r>
            <a:r>
              <a:rPr lang="ru-RU" dirty="0"/>
              <a:t>не готовыми обучаться в группе, а также с обучающимися, включенные в СИПР образовательные задачи которых, существенно отличаются от задач других обучающихся. </a:t>
            </a:r>
          </a:p>
          <a:p>
            <a:r>
              <a:rPr lang="ru-RU" dirty="0" smtClean="0"/>
              <a:t> </a:t>
            </a:r>
            <a:r>
              <a:rPr lang="ru-RU" dirty="0"/>
              <a:t>На группу обучающихся по предметам учителями ведется календарно-тематическое планирование (КТП), соответствующее содержанию СИПР</a:t>
            </a:r>
            <a:r>
              <a:rPr lang="ru-RU" dirty="0" smtClean="0"/>
              <a:t>.</a:t>
            </a:r>
          </a:p>
          <a:p>
            <a:r>
              <a:rPr lang="ru-RU" dirty="0"/>
              <a:t>Методы, приемы обучения выбираются специалистом самостоятельно, с учетом особенностей развития ребенка, целей и содержания, включенного в СИПР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92388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Оценка освоения СИПР происходит в ходе текущей, промежуточной и итоговой аттестации </a:t>
            </a:r>
            <a:r>
              <a:rPr lang="ru-RU" dirty="0" smtClean="0"/>
              <a:t>обучающихся с НОДА. </a:t>
            </a:r>
            <a:r>
              <a:rPr lang="ru-RU" dirty="0"/>
              <a:t>В ходе аттестации участники экспертной группы оценивают уровень </a:t>
            </a:r>
            <a:r>
              <a:rPr lang="ru-RU" dirty="0" err="1"/>
              <a:t>сформированности</a:t>
            </a:r>
            <a:r>
              <a:rPr lang="ru-RU" dirty="0"/>
              <a:t> представлений, действий, определенных индивидуальной программой. </a:t>
            </a:r>
            <a:r>
              <a:rPr lang="ru-RU" dirty="0" smtClean="0"/>
              <a:t> Результаты фиксируются в Карте динамики развития ребенка.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конце учебного года на основе анализа данных на каждого обучающегося составляется характеристика, делаются выводы и ставятся задачи для СИПР на следующий учебный год. 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текущей, промежуточной и итоговой аттестации обучающихся регулируется соответствующим локальным </a:t>
            </a:r>
            <a:r>
              <a:rPr lang="ru-RU" dirty="0" smtClean="0"/>
              <a:t>актом образовательной организации.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50101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9993"/>
            <a:ext cx="10515600" cy="84972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Онлайн сервисы для разработки СИПР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6" y="1110343"/>
            <a:ext cx="5603965" cy="5438094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умксипр.рф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Учебно-методический комплекс по разработке и реализации специальной индивидуальной программы развития (СИПР). Электронный учебно-методический ресурс включает в себя: </a:t>
            </a:r>
            <a:r>
              <a:rPr lang="ru-RU" dirty="0" err="1"/>
              <a:t>Cодержательное</a:t>
            </a:r>
            <a:r>
              <a:rPr lang="ru-RU" dirty="0"/>
              <a:t> наполнение компонентов СИПР. Выбор ожидаемых результатов для включения в СИПР. Понимание путей и способов достижения ожидаемых результатов. Видео-иллюстрация примеров работы с детьми.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3" y="2129246"/>
            <a:ext cx="6355353" cy="441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9536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6755"/>
            <a:ext cx="10515600" cy="6662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Онлайн сервисы для разработки СИПР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822962"/>
            <a:ext cx="7445830" cy="6191792"/>
          </a:xfrm>
        </p:spPr>
        <p:txBody>
          <a:bodyPr>
            <a:normAutofit fontScale="77500" lnSpcReduction="20000"/>
          </a:bodyPr>
          <a:lstStyle/>
          <a:p>
            <a:r>
              <a:rPr lang="ru-RU" sz="4600" b="1" dirty="0"/>
              <a:t>Интерактивный конструктор индивидуальной программы коррекционной работы для дошкольников со сложными сенсорными </a:t>
            </a:r>
            <a:r>
              <a:rPr lang="ru-RU" sz="4600" b="1" dirty="0" smtClean="0"/>
              <a:t>нарушениями - </a:t>
            </a:r>
            <a:r>
              <a:rPr lang="en-US" sz="4600" b="1" dirty="0" smtClean="0"/>
              <a:t>ipkr.ikp-rao.ru</a:t>
            </a:r>
            <a:r>
              <a:rPr lang="ru-RU" sz="4600" b="1" dirty="0" smtClean="0"/>
              <a:t> </a:t>
            </a:r>
          </a:p>
          <a:p>
            <a:r>
              <a:rPr lang="ru-RU" sz="3100" dirty="0"/>
              <a:t>Интерактивный конструктор может быть полезен широкому кругу специалистов образовательных организаций, реализующих адаптированные основные образовательные программы дошкольного образования детей с ОВЗ, родителям дошкольников с особыми образовательными потребностями. Электронный интерактивный конструктор может найти применение в процессе подготовки студентов факультетов специальной педагогики и психологии ВУЗов, слушателей курсов повышения квалификации и переподготовки в качестве практического пособия, направленного на формирование профессиональных компетенций, необходимых для работы с детьми, имеющими множественные нарушения развития.</a:t>
            </a:r>
            <a:endParaRPr lang="ru-RU" sz="3100" dirty="0" smtClean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583" y="1138918"/>
            <a:ext cx="4589417" cy="55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82469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Счастья Вам и Вашим ученикам!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378472">
            <a:off x="6877648" y="3355515"/>
            <a:ext cx="4505478" cy="3004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7680">
            <a:off x="500841" y="3934355"/>
            <a:ext cx="3939921" cy="2627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1715" y="2021382"/>
            <a:ext cx="3758887" cy="25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06874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" y="365125"/>
            <a:ext cx="11769633" cy="32010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Региональный ресурсный центр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 развитию системы сопровождения детей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 нарушениями опорно-двигательного аппарата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 территории Свердловской области,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ГБОУ СО «Екатеринбургская школа-интернат «Эверест»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4919" y="3987114"/>
            <a:ext cx="4376058" cy="263575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Екатеринбург,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ул. 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</a:rPr>
              <a:t>Цвиллинга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, 14</a:t>
            </a:r>
          </a:p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+7 (967) 631-89-51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s://fondshipulina.ru/files/upload/yever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1269" y="2884908"/>
            <a:ext cx="5481260" cy="3773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210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Основания для разработки СИПР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" y="1825625"/>
            <a:ext cx="11220994" cy="4653552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Основанием для разработки и реализации СИПР является Конституция РФ, Конвенция о правах инвалидов, Федеральный закон от 29.12.2012 № 273-ФЗ «Об образовании в Российской Федерации»; Приказ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№ 1598 от 19.12.2014 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здоровья, Приказ Министерства образования и науки Российской Федерации № 1599 от 19.12.2014 Об утверждении ФГОС образования обучающихся с интеллектуальными нарушениями, Закон Свердловской области от 15 июля 2013 года № 78-ОЗ "Об образовании в Свердловской области", Устав образовательной организации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СИПР определяет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74724" y="1541417"/>
            <a:ext cx="6256167" cy="51728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специфику освоения содержания образовательного стандарта на основе индивидуальной программы реабилитации ребенка-инвалида, заключения и рекомендаций Психолого-медико-педагогической комиссии, комплексной диагностики особенностей личности обучающегося, ожиданий родителей с целью создания условий для максимальной реализации особых образовательных потребностей обучающегося в процессе обучения и воспитания </a:t>
            </a:r>
          </a:p>
          <a:p>
            <a:endParaRPr lang="ru-RU" dirty="0"/>
          </a:p>
        </p:txBody>
      </p:sp>
      <p:pic>
        <p:nvPicPr>
          <p:cNvPr id="30722" name="Picture 2" descr="https://likarinfund.org/reviews_images/content_articles/934/2566/IMGP500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178" y="2325189"/>
            <a:ext cx="5161444" cy="3869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038" y="365125"/>
            <a:ext cx="118789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ПОРЯДОК РАЗРАБОТКИ СПЕЦИАЛЬНОЙ ИНДИВИДУАЛЬНОЙ ПРОГРАММЫ РАЗВИТИЯ (СИПР)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227" y="1825625"/>
            <a:ext cx="6233020" cy="4351338"/>
          </a:xfrm>
        </p:spPr>
        <p:txBody>
          <a:bodyPr/>
          <a:lstStyle/>
          <a:p>
            <a:r>
              <a:rPr lang="ru-RU" dirty="0" smtClean="0"/>
              <a:t>1. При поступлении ребенка в образовательную организацию специалисты школьного психолого-медико-педагогического консилиума (далее </a:t>
            </a:r>
            <a:r>
              <a:rPr lang="ru-RU" dirty="0" err="1" smtClean="0"/>
              <a:t>шПМПк</a:t>
            </a:r>
            <a:r>
              <a:rPr lang="ru-RU" dirty="0" smtClean="0"/>
              <a:t>) проводят психолого-педагогическое обследование с целью последующей разработки СИПР и определения оптимальных условий ее реализации. </a:t>
            </a:r>
            <a:endParaRPr lang="ru-RU" dirty="0"/>
          </a:p>
        </p:txBody>
      </p:sp>
      <p:pic>
        <p:nvPicPr>
          <p:cNvPr id="32770" name="Picture 2" descr="https://nervivporyadke.ru/wp-content/uploads/2019/03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1340" y="2105636"/>
            <a:ext cx="5257330" cy="3506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365125"/>
            <a:ext cx="1184801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ПОРЯДОК РАЗРАБОТКИ СПЕЦИАЛЬНОЙ ИНДИВИДУАЛЬНОЙ ПРОГРАММЫ РАЗВИТИЯ (СИПР)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193" y="1825624"/>
            <a:ext cx="11586755" cy="48233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Психолого-педагогическое обследование ребенка включает: </a:t>
            </a:r>
          </a:p>
          <a:p>
            <a:r>
              <a:rPr lang="ru-RU" dirty="0" smtClean="0"/>
              <a:t>изучение </a:t>
            </a:r>
            <a:r>
              <a:rPr lang="ru-RU" dirty="0"/>
              <a:t>специалистами заключения ПМПК, медицинских документов ребенка и другой предоставленной на ребенка документации (выписки, рекомендации, заключения из центров реабилитации, образовательных организаций и т.п.); </a:t>
            </a:r>
          </a:p>
          <a:p>
            <a:r>
              <a:rPr lang="ru-RU" dirty="0" smtClean="0"/>
              <a:t>знакомство </a:t>
            </a:r>
            <a:r>
              <a:rPr lang="ru-RU" dirty="0"/>
              <a:t>с семьей ребенка и условиями его обучения/воспитания в семье;</a:t>
            </a:r>
          </a:p>
          <a:p>
            <a:r>
              <a:rPr lang="ru-RU" dirty="0" smtClean="0"/>
              <a:t>сбор </a:t>
            </a:r>
            <a:r>
              <a:rPr lang="ru-RU" dirty="0"/>
              <a:t>дополнительной информации у специалистов, осуществлявших психолого-педагогическую работу с ребенком до </a:t>
            </a:r>
            <a:r>
              <a:rPr lang="ru-RU" dirty="0" smtClean="0"/>
              <a:t>школы (характеристики, представления, рекомендации);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проведение первичного психолого-педагогического </a:t>
            </a:r>
            <a:r>
              <a:rPr lang="ru-RU" dirty="0" smtClean="0"/>
              <a:t>обследования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639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365125"/>
            <a:ext cx="118872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ПОРЯДОК РАЗРАБОТКИ СПЕЦИАЛЬНОЙ ИНДИВИДУАЛЬНОЙ ПРОГРАММЫ РАЗВИТИЯ (СИПР)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7210" y="1825625"/>
            <a:ext cx="5906589" cy="4810306"/>
          </a:xfrm>
        </p:spPr>
        <p:txBody>
          <a:bodyPr/>
          <a:lstStyle/>
          <a:p>
            <a:r>
              <a:rPr lang="ru-RU" dirty="0" smtClean="0"/>
              <a:t>2. На </a:t>
            </a:r>
            <a:r>
              <a:rPr lang="ru-RU" dirty="0"/>
              <a:t>основе результатов психолого-педагогического обследования ребенка, проводимого специалистами образовательной организации, составляется психолого-педагогическая характеристика ребенка, в которой дается оценка его актуального состояния развития и определяется зона ближайшего развития </a:t>
            </a:r>
            <a:r>
              <a:rPr lang="ru-RU" dirty="0" smtClean="0"/>
              <a:t>обучающегося с НОДА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6" y="1825625"/>
            <a:ext cx="4851491" cy="451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822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</TotalTime>
  <Words>2802</Words>
  <Application>Microsoft Office PowerPoint</Application>
  <PresentationFormat>Произвольный</PresentationFormat>
  <Paragraphs>345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Особенности разработки специальной индивидуальной программы  обучающегося с нарушениями  опорно-двигательного аппарата</vt:lpstr>
      <vt:lpstr>ГБОУ СО «Екатеринбургская школа-интернат «Эверест»</vt:lpstr>
      <vt:lpstr>Специальная индивидуальная программа развития (СИПР)</vt:lpstr>
      <vt:lpstr>Цель создания СИПР</vt:lpstr>
      <vt:lpstr>Основания для разработки СИПР</vt:lpstr>
      <vt:lpstr>СИПР определяет</vt:lpstr>
      <vt:lpstr>ПОРЯДОК РАЗРАБОТКИ СПЕЦИАЛЬНОЙ ИНДИВИДУАЛЬНОЙ ПРОГРАММЫ РАЗВИТИЯ (СИПР) </vt:lpstr>
      <vt:lpstr>ПОРЯДОК РАЗРАБОТКИ СПЕЦИАЛЬНОЙ ИНДИВИДУАЛЬНОЙ ПРОГРАММЫ РАЗВИТИЯ (СИПР) </vt:lpstr>
      <vt:lpstr>ПОРЯДОК РАЗРАБОТКИ СПЕЦИАЛЬНОЙ ИНДИВИДУАЛЬНОЙ ПРОГРАММЫ РАЗВИТИЯ (СИПР) </vt:lpstr>
      <vt:lpstr>ПОРЯДОК РАЗРАБОТКИ СПЕЦИАЛЬНОЙ ИНДИВИДУАЛЬНОЙ ПРОГРАММЫ РАЗВИТИЯ (СИПР) </vt:lpstr>
      <vt:lpstr>ПОРЯДОК РАЗРАБОТКИ СПЕЦИАЛЬНОЙ ИНДИВИДУАЛЬНОЙ ПРОГРАММЫ РАЗВИТИЯ (СИПР)</vt:lpstr>
      <vt:lpstr>Структура СИПР</vt:lpstr>
      <vt:lpstr>Структура СИПР: ПРИМЕР</vt:lpstr>
      <vt:lpstr>Структура СИПР</vt:lpstr>
      <vt:lpstr>Структура СИПР: ПРИМЕР</vt:lpstr>
      <vt:lpstr>Структура СИПР</vt:lpstr>
      <vt:lpstr>Структура СИПР</vt:lpstr>
      <vt:lpstr>Структура СИПР</vt:lpstr>
      <vt:lpstr>Структура СИПР: ПРИМЕР</vt:lpstr>
      <vt:lpstr>Структура СИПР: ПРИМЕР</vt:lpstr>
      <vt:lpstr>Структура СИПР: ПРИМЕР</vt:lpstr>
      <vt:lpstr>Структура СИПР: ПРИМЕР</vt:lpstr>
      <vt:lpstr>Структура СИПР: ПРИМЕР</vt:lpstr>
      <vt:lpstr>Структура СИПР: ПРИМЕР</vt:lpstr>
      <vt:lpstr>Структура СИПР: ПРИМЕР</vt:lpstr>
      <vt:lpstr>Структура СИПР: ПРИМЕР</vt:lpstr>
      <vt:lpstr>Структура СИПР</vt:lpstr>
      <vt:lpstr>Структура СИПР</vt:lpstr>
      <vt:lpstr>Структура СИПР: ПРИМЕР</vt:lpstr>
      <vt:lpstr>Структура СИПР</vt:lpstr>
      <vt:lpstr>Структура СИПР: ПРИМЕР</vt:lpstr>
      <vt:lpstr>Структура СИПР: ПРИМЕР</vt:lpstr>
      <vt:lpstr>Структура СИПР</vt:lpstr>
      <vt:lpstr>Структура СИПР</vt:lpstr>
      <vt:lpstr>Структура СИПР</vt:lpstr>
      <vt:lpstr>Структура СИПР</vt:lpstr>
      <vt:lpstr>Структура СИПР: ПРИМЕР</vt:lpstr>
      <vt:lpstr>Структура СИПР</vt:lpstr>
      <vt:lpstr>Структура СИПР: ПРИМЕР</vt:lpstr>
      <vt:lpstr>ОРГАНИЗАЦИЯ РЕАЛИЗАЦИИ СИПР </vt:lpstr>
      <vt:lpstr>ОРГАНИЗАЦИЯ РЕАЛИЗАЦИИ СИПР </vt:lpstr>
      <vt:lpstr>ОРГАНИЗАЦИЯ РЕАЛИЗАЦИИ СИПР </vt:lpstr>
      <vt:lpstr>ОРГАНИЗАЦИЯ РЕАЛИЗАЦИИ СИПР </vt:lpstr>
      <vt:lpstr>Слайд 44</vt:lpstr>
      <vt:lpstr>Онлайн сервисы для разработки СИПР</vt:lpstr>
      <vt:lpstr>Онлайн сервисы для разработки СИПР</vt:lpstr>
      <vt:lpstr>Счастья Вам и Вашим ученикам!</vt:lpstr>
      <vt:lpstr>Региональный ресурсный центр по развитию системы сопровождения детей  с нарушениями опорно-двигательного аппарата  на территории Свердловской области, ГБОУ СО «Екатеринбургская школа-интернат «Эверест»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Особые образовательные</dc:title>
  <dc:creator>Ольга</dc:creator>
  <cp:lastModifiedBy>RRC</cp:lastModifiedBy>
  <cp:revision>182</cp:revision>
  <dcterms:created xsi:type="dcterms:W3CDTF">2020-11-18T15:44:05Z</dcterms:created>
  <dcterms:modified xsi:type="dcterms:W3CDTF">2022-06-08T04:55:32Z</dcterms:modified>
</cp:coreProperties>
</file>