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6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DCB9E-8662-43D5-94EA-455B31DFD986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C76BEF-C35B-46BF-BC18-08AB5C4E887A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b="0" dirty="0" smtClean="0">
              <a:solidFill>
                <a:srgbClr val="002060"/>
              </a:solidFill>
            </a:rPr>
            <a:t>Надо кушать помидоры,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Фрукты, овощи, лимоны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Кашу – утром, суп в обед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А на ужин винегрет</a:t>
          </a:r>
          <a:r>
            <a:rPr lang="ru-RU" sz="1400" b="0" dirty="0" smtClean="0"/>
            <a:t/>
          </a:r>
          <a:br>
            <a:rPr lang="ru-RU" sz="1400" b="0" dirty="0" smtClean="0"/>
          </a:br>
          <a:endParaRPr lang="ru-RU" sz="800" dirty="0"/>
        </a:p>
      </dgm:t>
    </dgm:pt>
    <dgm:pt modelId="{39D4D15F-060F-42EC-9270-BA74E9B4A8FD}" type="parTrans" cxnId="{89AF68AE-F98A-4DDC-BB56-10F314691400}">
      <dgm:prSet/>
      <dgm:spPr/>
      <dgm:t>
        <a:bodyPr/>
        <a:lstStyle/>
        <a:p>
          <a:endParaRPr lang="ru-RU"/>
        </a:p>
      </dgm:t>
    </dgm:pt>
    <dgm:pt modelId="{3C15BA70-57B5-4788-8DE5-F9020663C228}" type="sibTrans" cxnId="{89AF68AE-F98A-4DDC-BB56-10F314691400}">
      <dgm:prSet/>
      <dgm:spPr/>
      <dgm:t>
        <a:bodyPr/>
        <a:lstStyle/>
        <a:p>
          <a:endParaRPr lang="ru-RU"/>
        </a:p>
      </dgm:t>
    </dgm:pt>
    <dgm:pt modelId="{9097B197-7398-45D0-A508-5E4B6FC1F1C5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400" b="0" dirty="0" smtClean="0">
              <a:solidFill>
                <a:srgbClr val="002060"/>
              </a:solidFill>
            </a:rPr>
            <a:t>Ну, а если свой обед 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Ты начнешь с кулька конфет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Жвачкой импортной закусишь, </a:t>
          </a:r>
          <a:br>
            <a:rPr lang="ru-RU" sz="1400" b="0" dirty="0" smtClean="0">
              <a:solidFill>
                <a:srgbClr val="002060"/>
              </a:solidFill>
            </a:rPr>
          </a:br>
          <a:r>
            <a:rPr lang="ru-RU" sz="1400" b="0" dirty="0" smtClean="0">
              <a:solidFill>
                <a:srgbClr val="002060"/>
              </a:solidFill>
            </a:rPr>
            <a:t>Шоколадкой подсластишь</a:t>
          </a:r>
          <a:endParaRPr lang="ru-RU" sz="1400" dirty="0">
            <a:solidFill>
              <a:srgbClr val="002060"/>
            </a:solidFill>
          </a:endParaRPr>
        </a:p>
      </dgm:t>
    </dgm:pt>
    <dgm:pt modelId="{B6B9EAFA-AE30-4067-A254-4D9036A90B69}" type="parTrans" cxnId="{ECEFD8BA-0E06-4488-A1C2-E1670FD7E5DD}">
      <dgm:prSet/>
      <dgm:spPr/>
      <dgm:t>
        <a:bodyPr/>
        <a:lstStyle/>
        <a:p>
          <a:endParaRPr lang="ru-RU"/>
        </a:p>
      </dgm:t>
    </dgm:pt>
    <dgm:pt modelId="{338543F3-E352-4716-9D7C-2ADD5CCF9253}" type="sibTrans" cxnId="{ECEFD8BA-0E06-4488-A1C2-E1670FD7E5DD}">
      <dgm:prSet/>
      <dgm:spPr/>
      <dgm:t>
        <a:bodyPr/>
        <a:lstStyle/>
        <a:p>
          <a:endParaRPr lang="ru-RU"/>
        </a:p>
      </dgm:t>
    </dgm:pt>
    <dgm:pt modelId="{EC479BCA-501C-4F2F-9946-38FCB0AD9D6E}">
      <dgm:prSet custT="1"/>
      <dgm:spPr/>
      <dgm:t>
        <a:bodyPr/>
        <a:lstStyle/>
        <a:p>
          <a:pPr rtl="0"/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То тогда наверняка,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Ваши спутники всегда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Близорукость, бледный вид</a:t>
          </a:r>
          <a:b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</a:br>
          <a:r>
            <a:rPr lang="ru-RU" sz="1200" b="0" dirty="0" smtClean="0">
              <a:solidFill>
                <a:srgbClr val="002060"/>
              </a:solidFill>
              <a:latin typeface="Comic Sans MS" panose="030F0702030302020204" pitchFamily="66" charset="0"/>
            </a:rPr>
            <a:t>И неважный аппетит</a:t>
          </a:r>
          <a:r>
            <a:rPr lang="ru-RU" sz="1100" b="0" dirty="0" smtClean="0">
              <a:solidFill>
                <a:srgbClr val="002060"/>
              </a:solidFill>
            </a:rPr>
            <a:t/>
          </a:r>
          <a:br>
            <a:rPr lang="ru-RU" sz="1100" b="0" dirty="0" smtClean="0">
              <a:solidFill>
                <a:srgbClr val="002060"/>
              </a:solidFill>
            </a:rPr>
          </a:br>
          <a:endParaRPr lang="ru-RU" sz="1100" dirty="0">
            <a:solidFill>
              <a:srgbClr val="002060"/>
            </a:solidFill>
          </a:endParaRPr>
        </a:p>
      </dgm:t>
    </dgm:pt>
    <dgm:pt modelId="{AA8C5E40-C7A5-444E-9EC2-F0F0489E8DD2}" type="parTrans" cxnId="{AF5BB757-17D5-4424-85D5-05C7C7BFCA81}">
      <dgm:prSet/>
      <dgm:spPr/>
      <dgm:t>
        <a:bodyPr/>
        <a:lstStyle/>
        <a:p>
          <a:endParaRPr lang="ru-RU"/>
        </a:p>
      </dgm:t>
    </dgm:pt>
    <dgm:pt modelId="{D1423A1E-4360-4AC9-A295-BB724C256986}" type="sibTrans" cxnId="{AF5BB757-17D5-4424-85D5-05C7C7BFCA81}">
      <dgm:prSet/>
      <dgm:spPr/>
      <dgm:t>
        <a:bodyPr/>
        <a:lstStyle/>
        <a:p>
          <a:endParaRPr lang="ru-RU"/>
        </a:p>
      </dgm:t>
    </dgm:pt>
    <dgm:pt modelId="{741380DD-1E83-48E0-9880-48CBF263A594}" type="pres">
      <dgm:prSet presAssocID="{FE9DCB9E-8662-43D5-94EA-455B31DFD9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09F69C-6EB9-4CAE-98C1-B11CCD3ED50B}" type="pres">
      <dgm:prSet presAssocID="{59C76BEF-C35B-46BF-BC18-08AB5C4E887A}" presName="parentText" presStyleLbl="node1" presStyleIdx="0" presStyleCnt="3" custFlipHor="1" custScaleX="28325" custLinFactNeighborX="-33945" custLinFactNeighborY="-934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C70B8-F6F2-46C4-A3CA-0E2E564E02DB}" type="pres">
      <dgm:prSet presAssocID="{3C15BA70-57B5-4788-8DE5-F9020663C228}" presName="spacer" presStyleCnt="0"/>
      <dgm:spPr/>
    </dgm:pt>
    <dgm:pt modelId="{32B74CA2-5F44-40BA-BD3D-9C25002112FF}" type="pres">
      <dgm:prSet presAssocID="{9097B197-7398-45D0-A508-5E4B6FC1F1C5}" presName="parentText" presStyleLbl="node1" presStyleIdx="1" presStyleCnt="3" custScaleX="34467" custLinFactY="-89797" custLinFactNeighborX="-81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886EA-CF6A-4D9E-91B0-83607A6FC552}" type="pres">
      <dgm:prSet presAssocID="{338543F3-E352-4716-9D7C-2ADD5CCF9253}" presName="spacer" presStyleCnt="0"/>
      <dgm:spPr/>
    </dgm:pt>
    <dgm:pt modelId="{9E246519-27D7-4933-898C-F8A4FF84EA81}" type="pres">
      <dgm:prSet presAssocID="{EC479BCA-501C-4F2F-9946-38FCB0AD9D6E}" presName="parentText" presStyleLbl="node1" presStyleIdx="2" presStyleCnt="3" custScaleX="31895" custScaleY="96541" custLinFactY="-200000" custLinFactNeighborX="32891" custLinFactNeighborY="-2330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AF68AE-F98A-4DDC-BB56-10F314691400}" srcId="{FE9DCB9E-8662-43D5-94EA-455B31DFD986}" destId="{59C76BEF-C35B-46BF-BC18-08AB5C4E887A}" srcOrd="0" destOrd="0" parTransId="{39D4D15F-060F-42EC-9270-BA74E9B4A8FD}" sibTransId="{3C15BA70-57B5-4788-8DE5-F9020663C228}"/>
    <dgm:cxn modelId="{ECE9C765-68C2-474C-8D38-9FDD75E24FFC}" type="presOf" srcId="{FE9DCB9E-8662-43D5-94EA-455B31DFD986}" destId="{741380DD-1E83-48E0-9880-48CBF263A594}" srcOrd="0" destOrd="0" presId="urn:microsoft.com/office/officeart/2005/8/layout/vList2"/>
    <dgm:cxn modelId="{AF5BB757-17D5-4424-85D5-05C7C7BFCA81}" srcId="{FE9DCB9E-8662-43D5-94EA-455B31DFD986}" destId="{EC479BCA-501C-4F2F-9946-38FCB0AD9D6E}" srcOrd="2" destOrd="0" parTransId="{AA8C5E40-C7A5-444E-9EC2-F0F0489E8DD2}" sibTransId="{D1423A1E-4360-4AC9-A295-BB724C256986}"/>
    <dgm:cxn modelId="{382C5315-6788-4253-8384-EB0D0B18134B}" type="presOf" srcId="{59C76BEF-C35B-46BF-BC18-08AB5C4E887A}" destId="{7409F69C-6EB9-4CAE-98C1-B11CCD3ED50B}" srcOrd="0" destOrd="0" presId="urn:microsoft.com/office/officeart/2005/8/layout/vList2"/>
    <dgm:cxn modelId="{531AA50E-E65D-486A-8641-F4FC7A4A4954}" type="presOf" srcId="{EC479BCA-501C-4F2F-9946-38FCB0AD9D6E}" destId="{9E246519-27D7-4933-898C-F8A4FF84EA81}" srcOrd="0" destOrd="0" presId="urn:microsoft.com/office/officeart/2005/8/layout/vList2"/>
    <dgm:cxn modelId="{ECEFD8BA-0E06-4488-A1C2-E1670FD7E5DD}" srcId="{FE9DCB9E-8662-43D5-94EA-455B31DFD986}" destId="{9097B197-7398-45D0-A508-5E4B6FC1F1C5}" srcOrd="1" destOrd="0" parTransId="{B6B9EAFA-AE30-4067-A254-4D9036A90B69}" sibTransId="{338543F3-E352-4716-9D7C-2ADD5CCF9253}"/>
    <dgm:cxn modelId="{7E49E329-9279-4840-9CC5-0507B5B5E529}" type="presOf" srcId="{9097B197-7398-45D0-A508-5E4B6FC1F1C5}" destId="{32B74CA2-5F44-40BA-BD3D-9C25002112FF}" srcOrd="0" destOrd="0" presId="urn:microsoft.com/office/officeart/2005/8/layout/vList2"/>
    <dgm:cxn modelId="{AB738E2A-D204-4FDF-9215-C806D9041B0E}" type="presParOf" srcId="{741380DD-1E83-48E0-9880-48CBF263A594}" destId="{7409F69C-6EB9-4CAE-98C1-B11CCD3ED50B}" srcOrd="0" destOrd="0" presId="urn:microsoft.com/office/officeart/2005/8/layout/vList2"/>
    <dgm:cxn modelId="{0ABA4848-A7A3-4DD7-A974-79468E778558}" type="presParOf" srcId="{741380DD-1E83-48E0-9880-48CBF263A594}" destId="{144C70B8-F6F2-46C4-A3CA-0E2E564E02DB}" srcOrd="1" destOrd="0" presId="urn:microsoft.com/office/officeart/2005/8/layout/vList2"/>
    <dgm:cxn modelId="{65C2B59D-3ED4-40F9-BC87-93C4227D0B1D}" type="presParOf" srcId="{741380DD-1E83-48E0-9880-48CBF263A594}" destId="{32B74CA2-5F44-40BA-BD3D-9C25002112FF}" srcOrd="2" destOrd="0" presId="urn:microsoft.com/office/officeart/2005/8/layout/vList2"/>
    <dgm:cxn modelId="{BACE6C52-93D5-437F-A555-837D0575F6A6}" type="presParOf" srcId="{741380DD-1E83-48E0-9880-48CBF263A594}" destId="{C48886EA-CF6A-4D9E-91B0-83607A6FC552}" srcOrd="3" destOrd="0" presId="urn:microsoft.com/office/officeart/2005/8/layout/vList2"/>
    <dgm:cxn modelId="{D40893C3-7265-4BE7-A52E-2E680FF99F23}" type="presParOf" srcId="{741380DD-1E83-48E0-9880-48CBF263A594}" destId="{9E246519-27D7-4933-898C-F8A4FF84EA8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26D2-6785-4403-8B68-1E266DD21981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953ED-DCA0-4159-8956-F15AE7BFC0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5289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FA8B2-A930-449E-8F9F-B28B93A1F325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554F6-3ABF-40E5-9C6B-403A7DF338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498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554F6-3ABF-40E5-9C6B-403A7DF338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641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50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62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83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61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89683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807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660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142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023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644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59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28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851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43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197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7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20414-A858-436D-8CCC-6A3110CBFABF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36254A-DBA3-462E-8C7B-CC27C0CE3A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79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10.jpeg"/><Relationship Id="rId7" Type="http://schemas.openxmlformats.org/officeDocument/2006/relationships/image" Target="../media/image35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7.jpeg"/><Relationship Id="rId7" Type="http://schemas.openxmlformats.org/officeDocument/2006/relationships/image" Target="../media/image33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5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7" Type="http://schemas.openxmlformats.org/officeDocument/2006/relationships/image" Target="../media/image23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eg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5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eg"/><Relationship Id="rId3" Type="http://schemas.openxmlformats.org/officeDocument/2006/relationships/image" Target="../media/image28.jpeg"/><Relationship Id="rId7" Type="http://schemas.openxmlformats.org/officeDocument/2006/relationships/image" Target="../media/image7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0.jpeg"/><Relationship Id="rId5" Type="http://schemas.openxmlformats.org/officeDocument/2006/relationships/image" Target="../media/image9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Полезные продукты и витамины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2084" y="3462408"/>
            <a:ext cx="3182369" cy="280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76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быть сильными, иметь хороший аппетит и не хотите огорчаться по пустякам, вам нужен </a:t>
            </a:r>
            <a:r>
              <a:rPr lang="ru-RU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</a:rPr>
              <a:t>Улучшает сон, влияет на настроение, ускоряет заживление ран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9096" y="1923489"/>
            <a:ext cx="3452153" cy="24814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5" y="2074084"/>
            <a:ext cx="2118990" cy="14278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9013" y="2057582"/>
            <a:ext cx="2112877" cy="144436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5816" y="3501945"/>
            <a:ext cx="2300509" cy="148443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0201" y="3527188"/>
            <a:ext cx="2078812" cy="145918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5669" y="3562122"/>
            <a:ext cx="2124075" cy="178644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0202" y="2074082"/>
            <a:ext cx="2078812" cy="141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204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Солнечный витамин </a:t>
            </a:r>
            <a:b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Если ты хочешь иметь крепкие кости, хорошую кожу, красивые зубы, тебе нужен </a:t>
            </a:r>
            <a:r>
              <a:rPr lang="ru-RU" sz="28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endParaRPr lang="ru-RU" sz="28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 smtClean="0">
                <a:solidFill>
                  <a:srgbClr val="002060"/>
                </a:solidFill>
              </a:rPr>
              <a:t>Обязательно гуляй на свежем воздухе! Принимай солнечные ванны!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1809" y="2097258"/>
            <a:ext cx="2152357" cy="23731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98032" y="2097258"/>
            <a:ext cx="1837208" cy="195621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7589" y="4013200"/>
            <a:ext cx="2136116" cy="136823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5168" y="2222500"/>
            <a:ext cx="1532610" cy="14351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19834" y="3680633"/>
            <a:ext cx="1921975" cy="17007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09499" y="3925764"/>
            <a:ext cx="1839570" cy="12408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98390" y="2260201"/>
            <a:ext cx="1980268" cy="132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163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защитить кожу, иметь хорошую кровь, крепкие кости, вам 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</a:rPr>
              <a:t>Предотвращает внутренние кровотечения и </a:t>
            </a:r>
            <a:r>
              <a:rPr lang="ru-RU" dirty="0" smtClean="0">
                <a:solidFill>
                  <a:srgbClr val="002060"/>
                </a:solidFill>
              </a:rPr>
              <a:t>кровоизлияния. Ускоряет </a:t>
            </a:r>
            <a:r>
              <a:rPr lang="ru-RU" dirty="0">
                <a:solidFill>
                  <a:srgbClr val="002060"/>
                </a:solidFill>
              </a:rPr>
              <a:t>заживление </a:t>
            </a:r>
            <a:r>
              <a:rPr lang="ru-RU" dirty="0" smtClean="0">
                <a:solidFill>
                  <a:srgbClr val="002060"/>
                </a:solidFill>
              </a:rPr>
              <a:t>ран. Усиливает </a:t>
            </a:r>
            <a:r>
              <a:rPr lang="ru-RU" dirty="0">
                <a:solidFill>
                  <a:srgbClr val="002060"/>
                </a:solidFill>
              </a:rPr>
              <a:t>сокращения </a:t>
            </a:r>
            <a:r>
              <a:rPr lang="ru-RU" dirty="0" smtClean="0">
                <a:solidFill>
                  <a:srgbClr val="002060"/>
                </a:solidFill>
              </a:rPr>
              <a:t>мышц. Обеспечивает </a:t>
            </a:r>
            <a:r>
              <a:rPr lang="ru-RU" dirty="0">
                <a:solidFill>
                  <a:srgbClr val="002060"/>
                </a:solidFill>
              </a:rPr>
              <a:t>организм энергией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8102" y="1860550"/>
            <a:ext cx="2486026" cy="2609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6891" y="1775631"/>
            <a:ext cx="1136992" cy="10715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4811" y="2847169"/>
            <a:ext cx="1924783" cy="17526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5712" y="1775631"/>
            <a:ext cx="1854078" cy="131874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4132" y="1860550"/>
            <a:ext cx="1758378" cy="128327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61714" y="3094379"/>
            <a:ext cx="1356498" cy="137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286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dirty="0" smtClean="0"/>
              <a:t>Ребята, соблюдайте эти простые правила:</a:t>
            </a:r>
            <a:br>
              <a:rPr lang="ru-RU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dirty="0" smtClean="0">
                <a:solidFill>
                  <a:srgbClr val="002060"/>
                </a:solidFill>
              </a:rPr>
              <a:t>-  Ешьте здоровые, полезные продукты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 Употребляйте овощи, фрукты, ягоды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Соблюдайте режим дня и режим питания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Чаще гуляйте на свежем воздухе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Занимайтесь физкультурой, больше двигайтесь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- Соблюдайте личную гигиену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98836" y="4470400"/>
            <a:ext cx="5667194" cy="157096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будете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здоровы !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2032" y="1974850"/>
            <a:ext cx="2247900" cy="2038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478" y="4470400"/>
            <a:ext cx="3029463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6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545909"/>
            <a:ext cx="3854528" cy="475647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Что же такое витамины?</a:t>
            </a:r>
            <a:endParaRPr lang="ru-RU" b="1" i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60913" y="1021556"/>
            <a:ext cx="4513262" cy="451326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8632" y="4242593"/>
            <a:ext cx="3854528" cy="2584449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Витамины -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это вещества, которые организм обязательно должен получать с пищей. Слово «витамины» образовано от латинского слова «</a:t>
            </a:r>
            <a:r>
              <a:rPr lang="ru-RU" dirty="0" err="1">
                <a:solidFill>
                  <a:srgbClr val="002060"/>
                </a:solidFill>
              </a:rPr>
              <a:t>вита»,что</a:t>
            </a:r>
            <a:r>
              <a:rPr lang="ru-RU" dirty="0">
                <a:solidFill>
                  <a:srgbClr val="002060"/>
                </a:solidFill>
              </a:rPr>
              <a:t> в переводе означает «жизнь». 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8565" y="1262703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501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6544887"/>
              </p:ext>
            </p:extLst>
          </p:nvPr>
        </p:nvGraphicFramePr>
        <p:xfrm>
          <a:off x="899236" y="255641"/>
          <a:ext cx="8463128" cy="56925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31044"/>
                <a:gridCol w="3012621"/>
                <a:gridCol w="2919463"/>
              </a:tblGrid>
              <a:tr h="5713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Название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витамина</a:t>
                      </a:r>
                      <a:endParaRPr lang="ru-RU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Значение для организма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Где содержится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636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Зрение, рост организма, хорошее состояние кожи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и костей.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Молоко, масло,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яйца, печень, , рыба, морковь, абрикосы, персики, свежая зелень.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959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(несколько видов)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Помогает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перерабатывать питательные вещества. Кровь, нервы, кожа.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Ржаной хлеб, дрожжи, печень, горох, бобы, мясо, яйца.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143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Кровеносные сосуды.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Заживление ран. Защита от простуды.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Черная смородина, апельсины, лимоны, помидоры, клюква, лук, свежая зелень.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143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Рост костей. Рост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и х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орошее состояние зубов.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Рыбий жир, молоко, масло, сыр, яйца. Солнечные лучи.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713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Свертывание крови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Свежая зелень, печень, лук, морская капуста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61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488" y="483632"/>
            <a:ext cx="6213787" cy="110160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6700" dirty="0" smtClean="0">
                <a:ln w="0"/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 А Г А Д К И</a:t>
            </a:r>
            <a: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ru-RU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ru-RU" b="1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6856230" cy="1060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Круглое, румяное,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я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расту на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ветке.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Любят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меня взрослые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и маленькие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детки.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0734" y="1900245"/>
            <a:ext cx="3289110" cy="177933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715" y="3466134"/>
            <a:ext cx="6473906" cy="125588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95121" y="558783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Заставит плакать всех вокруг, Хоть он и не драчун, а ...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12875" y="4950336"/>
            <a:ext cx="2061127" cy="190766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813838" y="3902875"/>
            <a:ext cx="61545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 плетне зеленый крюк, на крюке висит сундук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 сундуке пять ребят дружно рядышком сидят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Вдруг раскрылся сундук, все рассыпалось вокруг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1226" y="3379270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163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6162" y="696036"/>
            <a:ext cx="533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От него здоровье, сила, и румянец щек всегда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Белое, а не белила, жидкое, а не вода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46873" y="250990"/>
            <a:ext cx="2619375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3872" y="2975212"/>
            <a:ext cx="5022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Расколи лед – возьмешь серебро</a:t>
            </a:r>
          </a:p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Разрежь серебро- возьмешь золото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1898" y="2345877"/>
            <a:ext cx="2400300" cy="1905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9935" y="4960392"/>
            <a:ext cx="3575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Отгадать легко и быстро, мягкий, пышный и душистый. Он и черный он и белый, а бывает подгорелый.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116" y="476045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2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123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dirty="0" smtClean="0"/>
              <a:t>Полезные и вредные продукты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ВРЕДНО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Кока-Кола и другие газированные напитки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Чипсы, картофель фри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Гамбургеры, хот-доги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Торты, пирожные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Жевательная резинка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Майонез, кетчуп</a:t>
            </a:r>
          </a:p>
          <a:p>
            <a:r>
              <a:rPr lang="ru-RU" dirty="0">
                <a:latin typeface="Comic Sans MS" panose="030F0702030302020204" pitchFamily="66" charset="0"/>
              </a:rPr>
              <a:t>К</a:t>
            </a:r>
            <a:r>
              <a:rPr lang="ru-RU" dirty="0" smtClean="0">
                <a:latin typeface="Comic Sans MS" panose="030F0702030302020204" pitchFamily="66" charset="0"/>
              </a:rPr>
              <a:t>олбаса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4137" y="2160983"/>
            <a:ext cx="4185618" cy="576262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ПОЛЕЗНО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84138" y="2737244"/>
            <a:ext cx="4185617" cy="3304117"/>
          </a:xfrm>
        </p:spPr>
        <p:txBody>
          <a:bodyPr/>
          <a:lstStyle/>
          <a:p>
            <a:r>
              <a:rPr lang="ru-RU" dirty="0" smtClean="0"/>
              <a:t>Натуральные соки, молоко</a:t>
            </a:r>
          </a:p>
          <a:p>
            <a:r>
              <a:rPr lang="ru-RU" dirty="0" smtClean="0"/>
              <a:t>Орехи, фрукты</a:t>
            </a:r>
          </a:p>
          <a:p>
            <a:r>
              <a:rPr lang="ru-RU" dirty="0" smtClean="0"/>
              <a:t>Тушеные или свежие овощи</a:t>
            </a:r>
          </a:p>
          <a:p>
            <a:r>
              <a:rPr lang="ru-RU" dirty="0" smtClean="0"/>
              <a:t>Отварное и тушеное мясо</a:t>
            </a:r>
          </a:p>
          <a:p>
            <a:r>
              <a:rPr lang="ru-RU" dirty="0" smtClean="0"/>
              <a:t>Мед, сухофрукты</a:t>
            </a:r>
          </a:p>
          <a:p>
            <a:r>
              <a:rPr lang="ru-RU" dirty="0" smtClean="0"/>
              <a:t>Ягоды</a:t>
            </a:r>
          </a:p>
          <a:p>
            <a:r>
              <a:rPr lang="ru-RU" dirty="0" smtClean="0"/>
              <a:t>Сыр, яйца, творог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2669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668768445"/>
              </p:ext>
            </p:extLst>
          </p:nvPr>
        </p:nvGraphicFramePr>
        <p:xfrm>
          <a:off x="677335" y="609600"/>
          <a:ext cx="8596668" cy="438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92349" y="5575758"/>
            <a:ext cx="5281654" cy="1098649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А ты правильно питаешься?</a:t>
            </a:r>
            <a:endParaRPr lang="ru-RU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008" y="1924524"/>
            <a:ext cx="1545360" cy="13992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2747" y="2975307"/>
            <a:ext cx="1214291" cy="12098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761" y="4218261"/>
            <a:ext cx="1307855" cy="106789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2349" y="2170956"/>
            <a:ext cx="1924856" cy="102459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2542" y="3313841"/>
            <a:ext cx="1670759" cy="95742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2542" y="4271263"/>
            <a:ext cx="1666253" cy="118620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42709" y="2602523"/>
            <a:ext cx="2416885" cy="23071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76253" y="4960335"/>
            <a:ext cx="1511124" cy="17140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2381" y="5286154"/>
            <a:ext cx="1594657" cy="109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980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599"/>
            <a:ext cx="8596668" cy="4609515"/>
          </a:xfrm>
        </p:spPr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реже простужаться, быть бодрыми, быстрее выздоравливать при болезни, вам 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 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2800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Повышает сопротивляемость к инфекциям, укрепляет кровеносные сосуды, поддерживает в здоровом состоянии десны, зубы, кости.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8764" y="1908056"/>
            <a:ext cx="2751185" cy="25372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2747" y="1908056"/>
            <a:ext cx="1199272" cy="12778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7431" y="1908056"/>
            <a:ext cx="1356101" cy="131344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8944" y="2009203"/>
            <a:ext cx="986907" cy="9051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5669" y="1927274"/>
            <a:ext cx="1607918" cy="129422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2635" y="3321905"/>
            <a:ext cx="1747911" cy="16514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61824" y="3280361"/>
            <a:ext cx="2208610" cy="15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505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Если вы хотите хорошо расти, хорошо видеть и иметь крепкие зубы, вам нужен </a:t>
            </a:r>
            <a:r>
              <a:rPr lang="ru-RU" sz="2800" i="1" dirty="0">
                <a:solidFill>
                  <a:srgbClr val="FF0000"/>
                </a:solidFill>
                <a:latin typeface="Comic Sans MS" panose="030F0702030302020204" pitchFamily="66" charset="0"/>
              </a:rPr>
              <a:t>Витамин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5274602"/>
            <a:ext cx="8596668" cy="766759"/>
          </a:xfrm>
        </p:spPr>
        <p:txBody>
          <a:bodyPr anchor="b"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Укрепляет зрение, способствует росту, оздоравливает кожу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66627" y="1871003"/>
            <a:ext cx="3336095" cy="229142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6" y="1871003"/>
            <a:ext cx="2051796" cy="14630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9132" y="1922048"/>
            <a:ext cx="1899139" cy="12291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5911" y="1871003"/>
            <a:ext cx="1894156" cy="13358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5017" y="3334043"/>
            <a:ext cx="1864116" cy="143490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11026" y="3377454"/>
            <a:ext cx="2074885" cy="15699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28271" y="3433138"/>
            <a:ext cx="2209435" cy="136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509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471</TotalTime>
  <Words>502</Words>
  <Application>Microsoft Office PowerPoint</Application>
  <PresentationFormat>Произвольный</PresentationFormat>
  <Paragraphs>71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Грань</vt:lpstr>
      <vt:lpstr>Полезные продукты и витамины</vt:lpstr>
      <vt:lpstr>Что же такое витамины?</vt:lpstr>
      <vt:lpstr>Слайд 3</vt:lpstr>
      <vt:lpstr>З А Г А Д К И </vt:lpstr>
      <vt:lpstr>Слайд 5</vt:lpstr>
      <vt:lpstr>Полезные и вредные продукты</vt:lpstr>
      <vt:lpstr>Слайд 7</vt:lpstr>
      <vt:lpstr>Если вы хотите реже простужаться, быть бодрыми, быстрее выздоравливать при болезни, вам нужен Витамин  </vt:lpstr>
      <vt:lpstr>Если вы хотите хорошо расти, хорошо видеть и иметь крепкие зубы, вам нужен Витамин </vt:lpstr>
      <vt:lpstr>Если вы хотите быть сильными, иметь хороший аппетит и не хотите огорчаться по пустякам, вам нужен Витамин</vt:lpstr>
      <vt:lpstr>Солнечный витамин  Если ты хочешь иметь крепкие кости, хорошую кожу, красивые зубы, тебе нужен Витамин</vt:lpstr>
      <vt:lpstr>Если вы хотите защитить кожу, иметь хорошую кровь, крепкие кости, вам нужен Витамин </vt:lpstr>
      <vt:lpstr>Ребята, соблюдайте эти простые правила:  -  Ешьте здоровые, полезные продукты -  Употребляйте овощи, фрукты, ягоды - Соблюдайте режим дня и режим питания - Чаще гуляйте на свежем воздухе - Занимайтесь физкультурой, больше двигайтесь - Соблюдайте личную гигиену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продукты и витамины</dc:title>
  <dc:creator>Asus User</dc:creator>
  <cp:lastModifiedBy>12</cp:lastModifiedBy>
  <cp:revision>45</cp:revision>
  <dcterms:created xsi:type="dcterms:W3CDTF">2015-06-09T21:18:33Z</dcterms:created>
  <dcterms:modified xsi:type="dcterms:W3CDTF">2020-04-10T09:52:23Z</dcterms:modified>
</cp:coreProperties>
</file>