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28" r:id="rId3"/>
  </p:sldMasterIdLst>
  <p:sldIdLst>
    <p:sldId id="256" r:id="rId4"/>
    <p:sldId id="257" r:id="rId5"/>
    <p:sldId id="258" r:id="rId6"/>
    <p:sldId id="261" r:id="rId7"/>
    <p:sldId id="259" r:id="rId8"/>
    <p:sldId id="260" r:id="rId9"/>
    <p:sldId id="262" r:id="rId10"/>
    <p:sldId id="264" r:id="rId11"/>
    <p:sldId id="265" r:id="rId12"/>
    <p:sldId id="266" r:id="rId13"/>
    <p:sldId id="267" r:id="rId14"/>
    <p:sldId id="269" r:id="rId15"/>
    <p:sldId id="268" r:id="rId16"/>
    <p:sldId id="270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933" y="68853"/>
            <a:ext cx="7413590" cy="6647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05933" y="1514756"/>
            <a:ext cx="4290272" cy="21359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494" y="1514756"/>
            <a:ext cx="4290272" cy="21359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6443" y="6248368"/>
            <a:ext cx="1904881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748" y="6248368"/>
            <a:ext cx="2894504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2676" y="6248368"/>
            <a:ext cx="1904881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fld id="{DC3FB5AB-FB03-4F28-9A58-CC481A6B6B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пользуется для слайдов с кодом программного обеспече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117503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бъект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Объект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Объект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Объект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Объект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AE34E49-1C4E-456A-91AC-0000ADF0CB4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67532-107A-463C-9EEE-501191C247DF}" type="datetimeFigureOut">
              <a:rPr lang="ru-RU" smtClean="0"/>
              <a:pPr/>
              <a:t>13.03.2017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933" y="68853"/>
            <a:ext cx="7413590" cy="6647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05933" y="1514756"/>
            <a:ext cx="4290272" cy="21359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33494" y="1514756"/>
            <a:ext cx="4290272" cy="21359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6443" y="6248368"/>
            <a:ext cx="1904881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748" y="6248368"/>
            <a:ext cx="2894504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2676" y="6248368"/>
            <a:ext cx="1904881" cy="457583"/>
          </a:xfrm>
          <a:prstGeom prst="rect">
            <a:avLst/>
          </a:prstGeom>
          <a:ln/>
        </p:spPr>
        <p:txBody>
          <a:bodyPr lIns="82479" tIns="41239" rIns="82479" bIns="41239"/>
          <a:lstStyle>
            <a:lvl1pPr>
              <a:defRPr/>
            </a:lvl1pPr>
          </a:lstStyle>
          <a:p>
            <a:fld id="{DC3FB5AB-FB03-4F28-9A58-CC481A6B6BE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3" r:id="rId1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3/13/2017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Правовые  основы социальной защиты и социального обеспечения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571472" y="214290"/>
            <a:ext cx="7392138" cy="664797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Виды трудовой пенсии</a:t>
            </a:r>
            <a:endParaRPr lang="en-US" sz="3600" b="1" dirty="0" smtClean="0">
              <a:solidFill>
                <a:schemeClr val="tx1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70075" y="1216395"/>
            <a:ext cx="2701441" cy="2736888"/>
            <a:chOff x="4166" y="1706"/>
            <a:chExt cx="1252" cy="1252"/>
          </a:xfrm>
        </p:grpSpPr>
        <p:sp>
          <p:nvSpPr>
            <p:cNvPr id="11291" name="Oval 4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92" name="Oval 5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93" name="Oval 6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94" name="Oval 7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1268" name="Text Box 8"/>
          <p:cNvSpPr txBox="1">
            <a:spLocks noChangeArrowheads="1"/>
          </p:cNvSpPr>
          <p:nvPr/>
        </p:nvSpPr>
        <p:spPr bwMode="gray">
          <a:xfrm>
            <a:off x="250267" y="2069880"/>
            <a:ext cx="2089362" cy="9452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 eaLnBrk="0" hangingPunct="0"/>
            <a:r>
              <a:rPr lang="ru-RU" sz="2800" b="1" dirty="0">
                <a:solidFill>
                  <a:srgbClr val="000000"/>
                </a:solidFill>
              </a:rPr>
              <a:t>Пенсия по старости</a:t>
            </a:r>
            <a:endParaRPr lang="en-US" sz="2800" b="1" dirty="0">
              <a:solidFill>
                <a:srgbClr val="000000"/>
              </a:solidFill>
            </a:endParaRP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167652" y="1216395"/>
            <a:ext cx="2701441" cy="2736888"/>
            <a:chOff x="4166" y="1706"/>
            <a:chExt cx="1252" cy="1252"/>
          </a:xfrm>
        </p:grpSpPr>
        <p:sp>
          <p:nvSpPr>
            <p:cNvPr id="11287" name="Oval 10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88" name="Oval 11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89" name="Oval 12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90" name="Oval 13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6190864" y="1216395"/>
            <a:ext cx="2702871" cy="2736888"/>
            <a:chOff x="4166" y="1706"/>
            <a:chExt cx="1252" cy="1252"/>
          </a:xfrm>
        </p:grpSpPr>
        <p:sp>
          <p:nvSpPr>
            <p:cNvPr id="11283" name="Oval 15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84" name="Oval 16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85" name="Oval 17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1286" name="Oval 18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1271" name="Text Box 19"/>
          <p:cNvSpPr txBox="1">
            <a:spLocks noChangeArrowheads="1"/>
          </p:cNvSpPr>
          <p:nvPr/>
        </p:nvSpPr>
        <p:spPr bwMode="gray">
          <a:xfrm>
            <a:off x="3344983" y="2081356"/>
            <a:ext cx="2305306" cy="8925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 eaLnBrk="0" hangingPunct="0"/>
            <a:r>
              <a:rPr lang="ru-RU" sz="2800" b="1" dirty="0">
                <a:solidFill>
                  <a:srgbClr val="000000"/>
                </a:solidFill>
              </a:rPr>
              <a:t>Пенсия по </a:t>
            </a:r>
            <a:r>
              <a:rPr lang="ru-RU" sz="2400" b="1" dirty="0">
                <a:solidFill>
                  <a:srgbClr val="000000"/>
                </a:solidFill>
              </a:rPr>
              <a:t>инвалидности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1272" name="Text Box 20"/>
          <p:cNvSpPr txBox="1">
            <a:spLocks noChangeArrowheads="1"/>
          </p:cNvSpPr>
          <p:nvPr/>
        </p:nvSpPr>
        <p:spPr bwMode="gray">
          <a:xfrm>
            <a:off x="6371055" y="1936477"/>
            <a:ext cx="2305306" cy="12618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 eaLnBrk="0" hangingPunct="0"/>
            <a:r>
              <a:rPr lang="ru-RU" sz="2800" b="1" dirty="0">
                <a:solidFill>
                  <a:srgbClr val="000000"/>
                </a:solidFill>
              </a:rPr>
              <a:t>Пенсия по </a:t>
            </a:r>
            <a:r>
              <a:rPr lang="ru-RU" sz="2400" b="1" dirty="0">
                <a:solidFill>
                  <a:srgbClr val="000000"/>
                </a:solidFill>
              </a:rPr>
              <a:t>случаю потери кормильца</a:t>
            </a:r>
            <a:endParaRPr lang="en-US" sz="2400" b="1" dirty="0">
              <a:solidFill>
                <a:srgbClr val="000000"/>
              </a:solidFill>
            </a:endParaRPr>
          </a:p>
        </p:txBody>
      </p:sp>
      <p:sp>
        <p:nvSpPr>
          <p:cNvPr id="11273" name="Oval 21"/>
          <p:cNvSpPr>
            <a:spLocks noChangeArrowheads="1"/>
          </p:cNvSpPr>
          <p:nvPr/>
        </p:nvSpPr>
        <p:spPr bwMode="gray">
          <a:xfrm>
            <a:off x="3170512" y="4364965"/>
            <a:ext cx="2914525" cy="506625"/>
          </a:xfrm>
          <a:prstGeom prst="ellipse">
            <a:avLst/>
          </a:prstGeom>
          <a:gradFill rotWithShape="1">
            <a:gsLst>
              <a:gs pos="0">
                <a:srgbClr val="6E6E00"/>
              </a:gs>
              <a:gs pos="50000">
                <a:srgbClr val="CCCC00"/>
              </a:gs>
              <a:gs pos="100000">
                <a:srgbClr val="6E6E00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1274" name="Text Box 22"/>
          <p:cNvSpPr txBox="1">
            <a:spLocks noChangeArrowheads="1"/>
          </p:cNvSpPr>
          <p:nvPr/>
        </p:nvSpPr>
        <p:spPr bwMode="gray">
          <a:xfrm>
            <a:off x="3060394" y="4844063"/>
            <a:ext cx="3240586" cy="150810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b="1" dirty="0">
                <a:latin typeface="Arial" charset="0"/>
              </a:rPr>
              <a:t>Право на пенсию при признании гражданина </a:t>
            </a:r>
          </a:p>
          <a:p>
            <a:pPr algn="ctr" defTabSz="915001"/>
            <a:r>
              <a:rPr lang="ru-RU" b="1" dirty="0">
                <a:latin typeface="Arial" charset="0"/>
              </a:rPr>
              <a:t>в установленном </a:t>
            </a:r>
          </a:p>
          <a:p>
            <a:pPr algn="ctr" defTabSz="915001"/>
            <a:r>
              <a:rPr lang="ru-RU" b="1" dirty="0">
                <a:latin typeface="Arial" charset="0"/>
              </a:rPr>
              <a:t>порядке инвалидом </a:t>
            </a:r>
          </a:p>
          <a:p>
            <a:pPr algn="ctr" defTabSz="915001"/>
            <a:r>
              <a:rPr lang="en-US" b="1" dirty="0">
                <a:latin typeface="Arial" charset="0"/>
              </a:rPr>
              <a:t>I, II </a:t>
            </a:r>
            <a:r>
              <a:rPr lang="ru-RU" b="1" dirty="0">
                <a:latin typeface="Arial" charset="0"/>
              </a:rPr>
              <a:t>или</a:t>
            </a:r>
            <a:r>
              <a:rPr lang="en-US" b="1" dirty="0">
                <a:latin typeface="Arial" charset="0"/>
              </a:rPr>
              <a:t> III</a:t>
            </a:r>
            <a:r>
              <a:rPr lang="ru-RU" b="1" dirty="0">
                <a:latin typeface="Arial" charset="0"/>
              </a:rPr>
              <a:t> группы.</a:t>
            </a:r>
          </a:p>
        </p:txBody>
      </p:sp>
      <p:sp>
        <p:nvSpPr>
          <p:cNvPr id="11275" name="Oval 23"/>
          <p:cNvSpPr>
            <a:spLocks noChangeArrowheads="1"/>
          </p:cNvSpPr>
          <p:nvPr/>
        </p:nvSpPr>
        <p:spPr bwMode="gray">
          <a:xfrm>
            <a:off x="6192293" y="4363530"/>
            <a:ext cx="2914525" cy="506625"/>
          </a:xfrm>
          <a:prstGeom prst="ellipse">
            <a:avLst/>
          </a:prstGeom>
          <a:gradFill rotWithShape="1">
            <a:gsLst>
              <a:gs pos="0">
                <a:srgbClr val="6E6E00"/>
              </a:gs>
              <a:gs pos="50000">
                <a:srgbClr val="CCCC00"/>
              </a:gs>
              <a:gs pos="100000">
                <a:srgbClr val="6E6E00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1276" name="Text Box 24"/>
          <p:cNvSpPr txBox="1">
            <a:spLocks noChangeArrowheads="1"/>
          </p:cNvSpPr>
          <p:nvPr/>
        </p:nvSpPr>
        <p:spPr bwMode="gray">
          <a:xfrm>
            <a:off x="6012101" y="4844063"/>
            <a:ext cx="3239156" cy="14773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b="1" dirty="0">
                <a:latin typeface="Arial" charset="0"/>
              </a:rPr>
              <a:t>Правом на пенсию обладают</a:t>
            </a:r>
          </a:p>
          <a:p>
            <a:pPr algn="ctr" defTabSz="915001"/>
            <a:r>
              <a:rPr lang="ru-RU" b="1" dirty="0">
                <a:latin typeface="Arial" charset="0"/>
              </a:rPr>
              <a:t>нетрудоспособные </a:t>
            </a:r>
          </a:p>
          <a:p>
            <a:pPr algn="ctr" defTabSz="915001"/>
            <a:r>
              <a:rPr lang="ru-RU" b="1" dirty="0">
                <a:latin typeface="Arial" charset="0"/>
              </a:rPr>
              <a:t>члены семьи умершего кормильца.</a:t>
            </a:r>
          </a:p>
        </p:txBody>
      </p:sp>
      <p:sp>
        <p:nvSpPr>
          <p:cNvPr id="11277" name="AutoShape 28"/>
          <p:cNvSpPr>
            <a:spLocks noChangeArrowheads="1"/>
          </p:cNvSpPr>
          <p:nvPr/>
        </p:nvSpPr>
        <p:spPr bwMode="auto">
          <a:xfrm rot="10800000">
            <a:off x="1043966" y="3933201"/>
            <a:ext cx="863775" cy="4317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CCCC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11278" name="AutoShape 29"/>
          <p:cNvSpPr>
            <a:spLocks noChangeArrowheads="1"/>
          </p:cNvSpPr>
          <p:nvPr/>
        </p:nvSpPr>
        <p:spPr bwMode="auto">
          <a:xfrm rot="10800000">
            <a:off x="4140113" y="3933201"/>
            <a:ext cx="863775" cy="4317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CCCC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11279" name="AutoShape 30"/>
          <p:cNvSpPr>
            <a:spLocks noChangeArrowheads="1"/>
          </p:cNvSpPr>
          <p:nvPr/>
        </p:nvSpPr>
        <p:spPr bwMode="auto">
          <a:xfrm rot="10800000">
            <a:off x="7164754" y="3933201"/>
            <a:ext cx="863775" cy="431763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rgbClr val="CCCC00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11280" name="Oval 31"/>
          <p:cNvSpPr>
            <a:spLocks noChangeArrowheads="1"/>
          </p:cNvSpPr>
          <p:nvPr/>
        </p:nvSpPr>
        <p:spPr bwMode="gray">
          <a:xfrm>
            <a:off x="35753" y="4405129"/>
            <a:ext cx="2914525" cy="506625"/>
          </a:xfrm>
          <a:prstGeom prst="ellipse">
            <a:avLst/>
          </a:prstGeom>
          <a:gradFill rotWithShape="1">
            <a:gsLst>
              <a:gs pos="0">
                <a:srgbClr val="6E6E00"/>
              </a:gs>
              <a:gs pos="50000">
                <a:srgbClr val="CCCC00"/>
              </a:gs>
              <a:gs pos="100000">
                <a:srgbClr val="6E6E00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1281" name="Text Box 26"/>
          <p:cNvSpPr txBox="1">
            <a:spLocks noChangeArrowheads="1"/>
          </p:cNvSpPr>
          <p:nvPr/>
        </p:nvSpPr>
        <p:spPr bwMode="gray">
          <a:xfrm>
            <a:off x="0" y="4795293"/>
            <a:ext cx="3240586" cy="147732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b="1" dirty="0">
                <a:latin typeface="Arial" charset="0"/>
              </a:rPr>
              <a:t>Наличие 5 лет </a:t>
            </a:r>
          </a:p>
          <a:p>
            <a:pPr algn="ctr" defTabSz="915001"/>
            <a:r>
              <a:rPr lang="ru-RU" b="1" dirty="0">
                <a:latin typeface="Arial" charset="0"/>
              </a:rPr>
              <a:t>страхового стажа</a:t>
            </a:r>
            <a:r>
              <a:rPr lang="en-US" b="1" dirty="0">
                <a:latin typeface="Arial" charset="0"/>
              </a:rPr>
              <a:t>;</a:t>
            </a:r>
            <a:endParaRPr lang="ru-RU" b="1" dirty="0">
              <a:latin typeface="Arial" charset="0"/>
            </a:endParaRPr>
          </a:p>
          <a:p>
            <a:pPr algn="ctr" defTabSz="915001"/>
            <a:r>
              <a:rPr lang="ru-RU" b="1" dirty="0">
                <a:latin typeface="Arial" charset="0"/>
              </a:rPr>
              <a:t> Достижение возраста (мужчины - 60 лет, женщины - 55 лет).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2039" y="188640"/>
            <a:ext cx="7392139" cy="664797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ru-RU" sz="3600" b="1" dirty="0" smtClean="0">
                <a:solidFill>
                  <a:schemeClr val="tx1"/>
                </a:solidFill>
              </a:rPr>
              <a:t>Исчисление размера пенсии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126027"/>
            <a:ext cx="5207703" cy="1899062"/>
            <a:chOff x="2065" y="1496"/>
            <a:chExt cx="1398" cy="1316"/>
          </a:xfrm>
        </p:grpSpPr>
        <p:sp>
          <p:nvSpPr>
            <p:cNvPr id="17461" name="Oval 4"/>
            <p:cNvSpPr>
              <a:spLocks noChangeArrowheads="1"/>
            </p:cNvSpPr>
            <p:nvPr/>
          </p:nvSpPr>
          <p:spPr bwMode="gray">
            <a:xfrm>
              <a:off x="2065" y="1496"/>
              <a:ext cx="70" cy="36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FCDF06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62" name="Oval 5"/>
            <p:cNvSpPr>
              <a:spLocks noChangeArrowheads="1"/>
            </p:cNvSpPr>
            <p:nvPr/>
          </p:nvSpPr>
          <p:spPr bwMode="gray">
            <a:xfrm>
              <a:off x="2067" y="1496"/>
              <a:ext cx="70" cy="360"/>
            </a:xfrm>
            <a:prstGeom prst="ellipse">
              <a:avLst/>
            </a:prstGeom>
            <a:gradFill rotWithShape="1">
              <a:gsLst>
                <a:gs pos="0">
                  <a:srgbClr val="FCDF06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63" name="Oval 6"/>
            <p:cNvSpPr>
              <a:spLocks noChangeArrowheads="1"/>
            </p:cNvSpPr>
            <p:nvPr/>
          </p:nvSpPr>
          <p:spPr bwMode="gray">
            <a:xfrm>
              <a:off x="2163" y="1594"/>
              <a:ext cx="1300" cy="360"/>
            </a:xfrm>
            <a:prstGeom prst="ellipse">
              <a:avLst/>
            </a:prstGeom>
            <a:gradFill rotWithShape="1">
              <a:gsLst>
                <a:gs pos="0">
                  <a:srgbClr val="887903"/>
                </a:gs>
                <a:gs pos="50000">
                  <a:srgbClr val="FCDF06"/>
                </a:gs>
                <a:gs pos="100000">
                  <a:srgbClr val="887903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64" name="Oval 7"/>
            <p:cNvSpPr>
              <a:spLocks noChangeArrowheads="1"/>
            </p:cNvSpPr>
            <p:nvPr/>
          </p:nvSpPr>
          <p:spPr bwMode="gray">
            <a:xfrm>
              <a:off x="2160" y="1582"/>
              <a:ext cx="1300" cy="360"/>
            </a:xfrm>
            <a:prstGeom prst="ellipse">
              <a:avLst/>
            </a:prstGeom>
            <a:gradFill rotWithShape="1">
              <a:gsLst>
                <a:gs pos="0">
                  <a:srgbClr val="A08E04"/>
                </a:gs>
                <a:gs pos="100000">
                  <a:srgbClr val="FCDF06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65" name="Oval 8"/>
            <p:cNvSpPr>
              <a:spLocks noChangeArrowheads="1"/>
            </p:cNvSpPr>
            <p:nvPr/>
          </p:nvSpPr>
          <p:spPr bwMode="gray">
            <a:xfrm>
              <a:off x="2228" y="1659"/>
              <a:ext cx="1170" cy="36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66" name="Oval 9"/>
            <p:cNvSpPr>
              <a:spLocks noChangeArrowheads="1"/>
            </p:cNvSpPr>
            <p:nvPr/>
          </p:nvSpPr>
          <p:spPr bwMode="gray">
            <a:xfrm>
              <a:off x="2246" y="1678"/>
              <a:ext cx="1134" cy="1134"/>
            </a:xfrm>
            <a:prstGeom prst="ellipse">
              <a:avLst/>
            </a:prstGeom>
            <a:gradFill rotWithShape="1">
              <a:gsLst>
                <a:gs pos="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67" name="Oval 10"/>
            <p:cNvSpPr>
              <a:spLocks noChangeArrowheads="1"/>
            </p:cNvSpPr>
            <p:nvPr/>
          </p:nvSpPr>
          <p:spPr bwMode="gray">
            <a:xfrm>
              <a:off x="2261" y="1685"/>
              <a:ext cx="1105" cy="1105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68" name="Oval 11"/>
            <p:cNvSpPr>
              <a:spLocks noChangeArrowheads="1"/>
            </p:cNvSpPr>
            <p:nvPr/>
          </p:nvSpPr>
          <p:spPr bwMode="gray">
            <a:xfrm>
              <a:off x="2273" y="1696"/>
              <a:ext cx="1052" cy="1032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69" name="Oval 12"/>
            <p:cNvSpPr>
              <a:spLocks noChangeArrowheads="1"/>
            </p:cNvSpPr>
            <p:nvPr/>
          </p:nvSpPr>
          <p:spPr bwMode="gray">
            <a:xfrm>
              <a:off x="2334" y="1725"/>
              <a:ext cx="936" cy="838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71472" y="1428736"/>
            <a:ext cx="2488013" cy="1267093"/>
            <a:chOff x="2789" y="1625"/>
            <a:chExt cx="847" cy="798"/>
          </a:xfrm>
        </p:grpSpPr>
        <p:sp>
          <p:nvSpPr>
            <p:cNvPr id="17451" name="Oval 14"/>
            <p:cNvSpPr>
              <a:spLocks noChangeArrowheads="1"/>
            </p:cNvSpPr>
            <p:nvPr/>
          </p:nvSpPr>
          <p:spPr bwMode="gray">
            <a:xfrm>
              <a:off x="2789" y="1625"/>
              <a:ext cx="88" cy="32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52" name="Oval 15"/>
            <p:cNvSpPr>
              <a:spLocks noChangeArrowheads="1"/>
            </p:cNvSpPr>
            <p:nvPr/>
          </p:nvSpPr>
          <p:spPr bwMode="gray">
            <a:xfrm>
              <a:off x="2789" y="1625"/>
              <a:ext cx="88" cy="327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53" name="Oval 16"/>
            <p:cNvSpPr>
              <a:spLocks noChangeArrowheads="1"/>
            </p:cNvSpPr>
            <p:nvPr/>
          </p:nvSpPr>
          <p:spPr bwMode="gray">
            <a:xfrm>
              <a:off x="2849" y="1684"/>
              <a:ext cx="787" cy="327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54" name="Oval 17"/>
            <p:cNvSpPr>
              <a:spLocks noChangeArrowheads="1"/>
            </p:cNvSpPr>
            <p:nvPr/>
          </p:nvSpPr>
          <p:spPr bwMode="gray">
            <a:xfrm>
              <a:off x="2849" y="1686"/>
              <a:ext cx="787" cy="327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55" name="Oval 18"/>
            <p:cNvSpPr>
              <a:spLocks noChangeArrowheads="1"/>
            </p:cNvSpPr>
            <p:nvPr/>
          </p:nvSpPr>
          <p:spPr bwMode="gray">
            <a:xfrm>
              <a:off x="2888" y="1724"/>
              <a:ext cx="709" cy="327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4" name="Group 19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7457" name="Oval 20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7458" name="Oval 21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7459" name="Oval 22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7460" name="Oval 23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17413" name="Text Box 24"/>
          <p:cNvSpPr txBox="1">
            <a:spLocks noChangeArrowheads="1"/>
          </p:cNvSpPr>
          <p:nvPr/>
        </p:nvSpPr>
        <p:spPr bwMode="auto">
          <a:xfrm>
            <a:off x="1029666" y="1815986"/>
            <a:ext cx="1862425" cy="892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 defTabSz="915001"/>
            <a:r>
              <a:rPr lang="ru-RU" sz="1600" b="1" dirty="0">
                <a:latin typeface="Arial" charset="0"/>
              </a:rPr>
              <a:t>Фиксированный</a:t>
            </a:r>
          </a:p>
          <a:p>
            <a:pPr algn="ctr" defTabSz="915001"/>
            <a:r>
              <a:rPr lang="ru-RU" b="1" dirty="0">
                <a:latin typeface="Arial" charset="0"/>
              </a:rPr>
              <a:t>базовый </a:t>
            </a:r>
          </a:p>
          <a:p>
            <a:pPr algn="ctr" defTabSz="915001"/>
            <a:r>
              <a:rPr lang="ru-RU" b="1" dirty="0">
                <a:latin typeface="Arial" charset="0"/>
              </a:rPr>
              <a:t>размер</a:t>
            </a:r>
          </a:p>
        </p:txBody>
      </p:sp>
      <p:sp>
        <p:nvSpPr>
          <p:cNvPr id="17414" name="Text Box 25"/>
          <p:cNvSpPr txBox="1">
            <a:spLocks noChangeArrowheads="1"/>
          </p:cNvSpPr>
          <p:nvPr/>
        </p:nvSpPr>
        <p:spPr bwMode="auto">
          <a:xfrm>
            <a:off x="3256318" y="1772953"/>
            <a:ext cx="1464688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 defTabSz="915001"/>
            <a:r>
              <a:rPr lang="ru-RU" b="1" dirty="0">
                <a:latin typeface="Arial" charset="0"/>
              </a:rPr>
              <a:t>Страховая </a:t>
            </a:r>
          </a:p>
          <a:p>
            <a:pPr algn="ctr" defTabSz="915001"/>
            <a:r>
              <a:rPr lang="ru-RU" b="1" dirty="0">
                <a:latin typeface="Arial" charset="0"/>
              </a:rPr>
              <a:t>часть</a:t>
            </a:r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5724654" y="1126029"/>
            <a:ext cx="2757275" cy="1835286"/>
            <a:chOff x="884" y="2523"/>
            <a:chExt cx="806" cy="758"/>
          </a:xfrm>
        </p:grpSpPr>
        <p:sp>
          <p:nvSpPr>
            <p:cNvPr id="17442" name="Oval 27"/>
            <p:cNvSpPr>
              <a:spLocks noChangeArrowheads="1"/>
            </p:cNvSpPr>
            <p:nvPr/>
          </p:nvSpPr>
          <p:spPr bwMode="gray">
            <a:xfrm>
              <a:off x="884" y="2523"/>
              <a:ext cx="76" cy="21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00CC66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43" name="Oval 28"/>
            <p:cNvSpPr>
              <a:spLocks noChangeArrowheads="1"/>
            </p:cNvSpPr>
            <p:nvPr/>
          </p:nvSpPr>
          <p:spPr bwMode="gray">
            <a:xfrm>
              <a:off x="884" y="2523"/>
              <a:ext cx="76" cy="214"/>
            </a:xfrm>
            <a:prstGeom prst="ellipse">
              <a:avLst/>
            </a:prstGeom>
            <a:gradFill rotWithShape="1">
              <a:gsLst>
                <a:gs pos="0">
                  <a:srgbClr val="00CC66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7444" name="Oval 29"/>
            <p:cNvSpPr>
              <a:spLocks noChangeArrowheads="1"/>
            </p:cNvSpPr>
            <p:nvPr/>
          </p:nvSpPr>
          <p:spPr bwMode="gray">
            <a:xfrm>
              <a:off x="940" y="2579"/>
              <a:ext cx="750" cy="214"/>
            </a:xfrm>
            <a:prstGeom prst="ellipse">
              <a:avLst/>
            </a:prstGeom>
            <a:gradFill rotWithShape="1">
              <a:gsLst>
                <a:gs pos="0">
                  <a:srgbClr val="006E37"/>
                </a:gs>
                <a:gs pos="50000">
                  <a:srgbClr val="00CC66"/>
                </a:gs>
                <a:gs pos="100000">
                  <a:srgbClr val="006E37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45" name="Oval 30"/>
            <p:cNvSpPr>
              <a:spLocks noChangeArrowheads="1"/>
            </p:cNvSpPr>
            <p:nvPr/>
          </p:nvSpPr>
          <p:spPr bwMode="gray">
            <a:xfrm>
              <a:off x="941" y="2579"/>
              <a:ext cx="749" cy="214"/>
            </a:xfrm>
            <a:prstGeom prst="ellipse">
              <a:avLst/>
            </a:prstGeom>
            <a:gradFill rotWithShape="1">
              <a:gsLst>
                <a:gs pos="0">
                  <a:srgbClr val="008241"/>
                </a:gs>
                <a:gs pos="100000">
                  <a:srgbClr val="00CC66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46" name="Oval 31"/>
            <p:cNvSpPr>
              <a:spLocks noChangeArrowheads="1"/>
            </p:cNvSpPr>
            <p:nvPr/>
          </p:nvSpPr>
          <p:spPr bwMode="gray">
            <a:xfrm>
              <a:off x="981" y="2617"/>
              <a:ext cx="674" cy="21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7447" name="Oval 32"/>
            <p:cNvSpPr>
              <a:spLocks noChangeArrowheads="1"/>
            </p:cNvSpPr>
            <p:nvPr/>
          </p:nvSpPr>
          <p:spPr bwMode="gray">
            <a:xfrm>
              <a:off x="992" y="2628"/>
              <a:ext cx="653" cy="653"/>
            </a:xfrm>
            <a:prstGeom prst="ellipse">
              <a:avLst/>
            </a:prstGeom>
            <a:gradFill rotWithShape="1">
              <a:gsLst>
                <a:gs pos="0">
                  <a:srgbClr val="595959"/>
                </a:gs>
                <a:gs pos="100000">
                  <a:srgbClr val="C0C0C0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48" name="Oval 33"/>
            <p:cNvSpPr>
              <a:spLocks noChangeArrowheads="1"/>
            </p:cNvSpPr>
            <p:nvPr/>
          </p:nvSpPr>
          <p:spPr bwMode="gray">
            <a:xfrm>
              <a:off x="1000" y="2632"/>
              <a:ext cx="637" cy="636"/>
            </a:xfrm>
            <a:prstGeom prst="ellipse">
              <a:avLst/>
            </a:prstGeom>
            <a:gradFill rotWithShape="1">
              <a:gsLst>
                <a:gs pos="0">
                  <a:srgbClr val="C0C0C0">
                    <a:alpha val="0"/>
                  </a:srgbClr>
                </a:gs>
                <a:gs pos="100000">
                  <a:srgbClr val="E9E9E9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49" name="Oval 34"/>
            <p:cNvSpPr>
              <a:spLocks noChangeArrowheads="1"/>
            </p:cNvSpPr>
            <p:nvPr/>
          </p:nvSpPr>
          <p:spPr bwMode="gray">
            <a:xfrm>
              <a:off x="1007" y="2638"/>
              <a:ext cx="606" cy="595"/>
            </a:xfrm>
            <a:prstGeom prst="ellipse">
              <a:avLst/>
            </a:prstGeom>
            <a:gradFill rotWithShape="1">
              <a:gsLst>
                <a:gs pos="0">
                  <a:srgbClr val="989898"/>
                </a:gs>
                <a:gs pos="100000">
                  <a:srgbClr val="C0C0C0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7450" name="Oval 35"/>
            <p:cNvSpPr>
              <a:spLocks noChangeArrowheads="1"/>
            </p:cNvSpPr>
            <p:nvPr/>
          </p:nvSpPr>
          <p:spPr bwMode="gray">
            <a:xfrm>
              <a:off x="1042" y="2655"/>
              <a:ext cx="539" cy="483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C0C0C0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sp>
        <p:nvSpPr>
          <p:cNvPr id="17416" name="Text Box 36"/>
          <p:cNvSpPr txBox="1">
            <a:spLocks noChangeArrowheads="1"/>
          </p:cNvSpPr>
          <p:nvPr/>
        </p:nvSpPr>
        <p:spPr bwMode="auto">
          <a:xfrm>
            <a:off x="6300979" y="1780125"/>
            <a:ext cx="2012274" cy="646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 defTabSz="915001"/>
            <a:r>
              <a:rPr lang="ru-RU" b="1" dirty="0">
                <a:latin typeface="Arial" charset="0"/>
              </a:rPr>
              <a:t>Накопительная </a:t>
            </a:r>
          </a:p>
          <a:p>
            <a:pPr algn="ctr" defTabSz="915001"/>
            <a:r>
              <a:rPr lang="ru-RU" b="1" dirty="0">
                <a:latin typeface="Arial" charset="0"/>
              </a:rPr>
              <a:t>часть</a:t>
            </a:r>
          </a:p>
        </p:txBody>
      </p:sp>
      <p:sp>
        <p:nvSpPr>
          <p:cNvPr id="17417" name="AutoShape 37"/>
          <p:cNvSpPr>
            <a:spLocks noChangeArrowheads="1"/>
          </p:cNvSpPr>
          <p:nvPr/>
        </p:nvSpPr>
        <p:spPr bwMode="blackWhite">
          <a:xfrm>
            <a:off x="2857488" y="3286124"/>
            <a:ext cx="2735763" cy="3355126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 anchor="ctr"/>
          <a:lstStyle/>
          <a:p>
            <a:pPr algn="ctr" defTabSz="915001"/>
            <a:r>
              <a:rPr lang="ru-RU" sz="2000" b="1" dirty="0">
                <a:latin typeface="Arial" charset="0"/>
              </a:rPr>
              <a:t>Зависит от суммы страховых взносов и пенсионных прав, приобретенных до 1 января 2002 г. (расчетного пенсионного капитала)</a:t>
            </a:r>
          </a:p>
        </p:txBody>
      </p:sp>
      <p:sp>
        <p:nvSpPr>
          <p:cNvPr id="17418" name="AutoShape 39"/>
          <p:cNvSpPr>
            <a:spLocks noChangeArrowheads="1"/>
          </p:cNvSpPr>
          <p:nvPr/>
        </p:nvSpPr>
        <p:spPr bwMode="blackWhite">
          <a:xfrm>
            <a:off x="107258" y="3386685"/>
            <a:ext cx="2735763" cy="3355126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 anchor="ctr"/>
          <a:lstStyle/>
          <a:p>
            <a:pPr algn="ctr" defTabSz="915001"/>
            <a:endParaRPr lang="ru-RU" b="1" dirty="0">
              <a:latin typeface="Arial" charset="0"/>
            </a:endParaRPr>
          </a:p>
          <a:p>
            <a:pPr algn="ctr" defTabSz="915001"/>
            <a:r>
              <a:rPr lang="ru-RU" b="1" dirty="0">
                <a:latin typeface="Arial" charset="0"/>
              </a:rPr>
              <a:t>Устанавливается в твердой сумме </a:t>
            </a:r>
          </a:p>
          <a:p>
            <a:pPr algn="ctr" defTabSz="915001"/>
            <a:r>
              <a:rPr lang="ru-RU" b="1" dirty="0">
                <a:latin typeface="Arial" charset="0"/>
              </a:rPr>
              <a:t>(до 1 января 2015 г.)</a:t>
            </a:r>
          </a:p>
          <a:p>
            <a:pPr algn="ctr" defTabSz="915001"/>
            <a:r>
              <a:rPr lang="ru-RU" b="1" dirty="0">
                <a:latin typeface="Arial" charset="0"/>
              </a:rPr>
              <a:t>В некоторых случаях устанавливается в повышенных размерах (наличие иждивенцев, достижение 80-летнего возраста)</a:t>
            </a:r>
          </a:p>
          <a:p>
            <a:pPr algn="ctr" defTabSz="915001"/>
            <a:endParaRPr lang="ru-RU" b="1" dirty="0">
              <a:latin typeface="Arial" charset="0"/>
            </a:endParaRPr>
          </a:p>
        </p:txBody>
      </p:sp>
      <p:sp>
        <p:nvSpPr>
          <p:cNvPr id="17419" name="AutoShape 40"/>
          <p:cNvSpPr>
            <a:spLocks noChangeArrowheads="1"/>
          </p:cNvSpPr>
          <p:nvPr/>
        </p:nvSpPr>
        <p:spPr bwMode="blackWhite">
          <a:xfrm>
            <a:off x="5867663" y="3357996"/>
            <a:ext cx="2734333" cy="3355126"/>
          </a:xfrm>
          <a:prstGeom prst="roundRect">
            <a:avLst>
              <a:gd name="adj" fmla="val 9106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 anchor="ctr"/>
          <a:lstStyle/>
          <a:p>
            <a:pPr algn="ctr" defTabSz="915001"/>
            <a:r>
              <a:rPr lang="ru-RU" b="1" dirty="0">
                <a:latin typeface="Arial" charset="0"/>
              </a:rPr>
              <a:t>Зависит от суммы страховых взносов, поступивших на финансирование данной части пенсии и инвестиционного дохода (пенсионных накоплений)</a:t>
            </a:r>
          </a:p>
        </p:txBody>
      </p: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1351436" y="2421315"/>
            <a:ext cx="124417" cy="955329"/>
            <a:chOff x="2835" y="1388"/>
            <a:chExt cx="79" cy="602"/>
          </a:xfrm>
        </p:grpSpPr>
        <p:grpSp>
          <p:nvGrpSpPr>
            <p:cNvPr id="7" name="Group 42"/>
            <p:cNvGrpSpPr>
              <a:grpSpLocks/>
            </p:cNvGrpSpPr>
            <p:nvPr/>
          </p:nvGrpSpPr>
          <p:grpSpPr bwMode="auto">
            <a:xfrm>
              <a:off x="2835" y="1388"/>
              <a:ext cx="79" cy="239"/>
              <a:chOff x="2832" y="1612"/>
              <a:chExt cx="87" cy="260"/>
            </a:xfrm>
          </p:grpSpPr>
          <p:sp>
            <p:nvSpPr>
              <p:cNvPr id="22571" name="Oval 43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72" name="Oval 44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45"/>
            <p:cNvGrpSpPr>
              <a:grpSpLocks/>
            </p:cNvGrpSpPr>
            <p:nvPr/>
          </p:nvGrpSpPr>
          <p:grpSpPr bwMode="auto">
            <a:xfrm>
              <a:off x="2835" y="1751"/>
              <a:ext cx="79" cy="239"/>
              <a:chOff x="2832" y="1612"/>
              <a:chExt cx="87" cy="260"/>
            </a:xfrm>
          </p:grpSpPr>
          <p:sp>
            <p:nvSpPr>
              <p:cNvPr id="22574" name="Oval 46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75" name="Oval 47"/>
              <p:cNvSpPr>
                <a:spLocks noChangeArrowheads="1"/>
              </p:cNvSpPr>
              <p:nvPr/>
            </p:nvSpPr>
            <p:spPr bwMode="gray">
              <a:xfrm rot="18227093">
                <a:off x="2835" y="17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9" name="Group 48"/>
          <p:cNvGrpSpPr>
            <a:grpSpLocks/>
          </p:cNvGrpSpPr>
          <p:nvPr/>
        </p:nvGrpSpPr>
        <p:grpSpPr bwMode="auto">
          <a:xfrm>
            <a:off x="3941330" y="2421315"/>
            <a:ext cx="125848" cy="955329"/>
            <a:chOff x="2835" y="1388"/>
            <a:chExt cx="79" cy="602"/>
          </a:xfrm>
        </p:grpSpPr>
        <p:grpSp>
          <p:nvGrpSpPr>
            <p:cNvPr id="10" name="Group 49"/>
            <p:cNvGrpSpPr>
              <a:grpSpLocks/>
            </p:cNvGrpSpPr>
            <p:nvPr/>
          </p:nvGrpSpPr>
          <p:grpSpPr bwMode="auto">
            <a:xfrm>
              <a:off x="2835" y="1388"/>
              <a:ext cx="79" cy="239"/>
              <a:chOff x="2832" y="1612"/>
              <a:chExt cx="87" cy="260"/>
            </a:xfrm>
          </p:grpSpPr>
          <p:sp>
            <p:nvSpPr>
              <p:cNvPr id="22578" name="Oval 50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79" name="Oval 51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1" name="Group 52"/>
            <p:cNvGrpSpPr>
              <a:grpSpLocks/>
            </p:cNvGrpSpPr>
            <p:nvPr/>
          </p:nvGrpSpPr>
          <p:grpSpPr bwMode="auto">
            <a:xfrm>
              <a:off x="2835" y="1751"/>
              <a:ext cx="79" cy="239"/>
              <a:chOff x="2832" y="1612"/>
              <a:chExt cx="87" cy="260"/>
            </a:xfrm>
          </p:grpSpPr>
          <p:sp>
            <p:nvSpPr>
              <p:cNvPr id="22581" name="Oval 53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82" name="Oval 54"/>
              <p:cNvSpPr>
                <a:spLocks noChangeArrowheads="1"/>
              </p:cNvSpPr>
              <p:nvPr/>
            </p:nvSpPr>
            <p:spPr bwMode="gray">
              <a:xfrm rot="18227093">
                <a:off x="2835" y="17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12" name="Group 55"/>
          <p:cNvGrpSpPr>
            <a:grpSpLocks/>
          </p:cNvGrpSpPr>
          <p:nvPr/>
        </p:nvGrpSpPr>
        <p:grpSpPr bwMode="auto">
          <a:xfrm>
            <a:off x="7254851" y="2421315"/>
            <a:ext cx="125848" cy="955329"/>
            <a:chOff x="2835" y="1388"/>
            <a:chExt cx="79" cy="602"/>
          </a:xfrm>
        </p:grpSpPr>
        <p:grpSp>
          <p:nvGrpSpPr>
            <p:cNvPr id="13" name="Group 56"/>
            <p:cNvGrpSpPr>
              <a:grpSpLocks/>
            </p:cNvGrpSpPr>
            <p:nvPr/>
          </p:nvGrpSpPr>
          <p:grpSpPr bwMode="auto">
            <a:xfrm>
              <a:off x="2835" y="1388"/>
              <a:ext cx="79" cy="239"/>
              <a:chOff x="2832" y="1612"/>
              <a:chExt cx="87" cy="260"/>
            </a:xfrm>
          </p:grpSpPr>
          <p:sp>
            <p:nvSpPr>
              <p:cNvPr id="22585" name="Oval 57"/>
              <p:cNvSpPr>
                <a:spLocks noChangeArrowheads="1"/>
              </p:cNvSpPr>
              <p:nvPr/>
            </p:nvSpPr>
            <p:spPr bwMode="gray">
              <a:xfrm rot="18227093">
                <a:off x="2835" y="1609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86" name="Oval 58"/>
              <p:cNvSpPr>
                <a:spLocks noChangeArrowheads="1"/>
              </p:cNvSpPr>
              <p:nvPr/>
            </p:nvSpPr>
            <p:spPr bwMode="gray">
              <a:xfrm rot="18227093">
                <a:off x="2835" y="1787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14" name="Group 59"/>
            <p:cNvGrpSpPr>
              <a:grpSpLocks/>
            </p:cNvGrpSpPr>
            <p:nvPr/>
          </p:nvGrpSpPr>
          <p:grpSpPr bwMode="auto">
            <a:xfrm>
              <a:off x="2835" y="1751"/>
              <a:ext cx="79" cy="239"/>
              <a:chOff x="2832" y="1612"/>
              <a:chExt cx="87" cy="260"/>
            </a:xfrm>
          </p:grpSpPr>
          <p:sp>
            <p:nvSpPr>
              <p:cNvPr id="22588" name="Oval 60"/>
              <p:cNvSpPr>
                <a:spLocks noChangeArrowheads="1"/>
              </p:cNvSpPr>
              <p:nvPr/>
            </p:nvSpPr>
            <p:spPr bwMode="gray">
              <a:xfrm rot="18227093">
                <a:off x="2835" y="1610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549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589" name="Oval 61"/>
              <p:cNvSpPr>
                <a:spLocks noChangeArrowheads="1"/>
              </p:cNvSpPr>
              <p:nvPr/>
            </p:nvSpPr>
            <p:spPr bwMode="gray">
              <a:xfrm rot="18227093">
                <a:off x="2835" y="1788"/>
                <a:ext cx="82" cy="87"/>
              </a:xfrm>
              <a:prstGeom prst="ellipse">
                <a:avLst/>
              </a:prstGeom>
              <a:gradFill rotWithShape="1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48627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ChangeArrowheads="1"/>
          </p:cNvSpPr>
          <p:nvPr/>
        </p:nvSpPr>
        <p:spPr bwMode="auto">
          <a:xfrm>
            <a:off x="3203403" y="2636478"/>
            <a:ext cx="4753622" cy="936682"/>
          </a:xfrm>
          <a:prstGeom prst="curvedUpArrow">
            <a:avLst>
              <a:gd name="adj1" fmla="val 101807"/>
              <a:gd name="adj2" fmla="val 203614"/>
              <a:gd name="adj3" fmla="val 33333"/>
            </a:avLst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0" y="1803077"/>
            <a:ext cx="9144000" cy="121926"/>
            <a:chOff x="0" y="1896"/>
            <a:chExt cx="5760" cy="120"/>
          </a:xfrm>
        </p:grpSpPr>
        <p:sp>
          <p:nvSpPr>
            <p:cNvPr id="19538" name="Rectangle 4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39" name="Rectangle 5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460" name="Oval 6"/>
          <p:cNvSpPr>
            <a:spLocks noChangeArrowheads="1"/>
          </p:cNvSpPr>
          <p:nvPr/>
        </p:nvSpPr>
        <p:spPr bwMode="gray">
          <a:xfrm>
            <a:off x="5724653" y="1105945"/>
            <a:ext cx="234318" cy="506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9461" name="Oval 7"/>
          <p:cNvSpPr>
            <a:spLocks noChangeArrowheads="1"/>
          </p:cNvSpPr>
          <p:nvPr/>
        </p:nvSpPr>
        <p:spPr bwMode="gray">
          <a:xfrm>
            <a:off x="5724653" y="1105945"/>
            <a:ext cx="234318" cy="506625"/>
          </a:xfrm>
          <a:prstGeom prst="ellipse">
            <a:avLst/>
          </a:prstGeom>
          <a:gradFill rotWithShape="1">
            <a:gsLst>
              <a:gs pos="0">
                <a:srgbClr val="3399FF">
                  <a:alpha val="32001"/>
                </a:srgbClr>
              </a:gs>
              <a:gs pos="100000">
                <a:srgbClr val="000000">
                  <a:alpha val="89998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9462" name="Oval 8"/>
          <p:cNvSpPr>
            <a:spLocks noChangeArrowheads="1"/>
          </p:cNvSpPr>
          <p:nvPr/>
        </p:nvSpPr>
        <p:spPr bwMode="gray">
          <a:xfrm>
            <a:off x="5826190" y="1209224"/>
            <a:ext cx="2435445" cy="506625"/>
          </a:xfrm>
          <a:prstGeom prst="ellipse">
            <a:avLst/>
          </a:prstGeom>
          <a:gradFill rotWithShape="1">
            <a:gsLst>
              <a:gs pos="0">
                <a:srgbClr val="1C538A"/>
              </a:gs>
              <a:gs pos="50000">
                <a:srgbClr val="3399FF"/>
              </a:gs>
              <a:gs pos="100000">
                <a:srgbClr val="1C538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9463" name="Oval 9"/>
          <p:cNvSpPr>
            <a:spLocks noChangeArrowheads="1"/>
          </p:cNvSpPr>
          <p:nvPr/>
        </p:nvSpPr>
        <p:spPr bwMode="gray">
          <a:xfrm>
            <a:off x="5827620" y="1213526"/>
            <a:ext cx="2435444" cy="506625"/>
          </a:xfrm>
          <a:prstGeom prst="ellipse">
            <a:avLst/>
          </a:prstGeom>
          <a:gradFill rotWithShape="1">
            <a:gsLst>
              <a:gs pos="0">
                <a:srgbClr val="2061A2"/>
              </a:gs>
              <a:gs pos="100000">
                <a:srgbClr val="3399FF">
                  <a:alpha val="0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19464" name="Oval 10"/>
          <p:cNvSpPr>
            <a:spLocks noChangeArrowheads="1"/>
          </p:cNvSpPr>
          <p:nvPr/>
        </p:nvSpPr>
        <p:spPr bwMode="gray">
          <a:xfrm>
            <a:off x="5890544" y="1278076"/>
            <a:ext cx="2195189" cy="50662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910566" y="1296723"/>
            <a:ext cx="2125115" cy="1189141"/>
            <a:chOff x="4166" y="1706"/>
            <a:chExt cx="1252" cy="1252"/>
          </a:xfrm>
        </p:grpSpPr>
        <p:sp>
          <p:nvSpPr>
            <p:cNvPr id="19534" name="Oval 12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535" name="Oval 13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536" name="Oval 14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19537" name="Oval 15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2050749" y="1196313"/>
            <a:ext cx="2891330" cy="1277188"/>
            <a:chOff x="2789" y="1625"/>
            <a:chExt cx="847" cy="798"/>
          </a:xfrm>
        </p:grpSpPr>
        <p:sp>
          <p:nvSpPr>
            <p:cNvPr id="19524" name="Oval 17"/>
            <p:cNvSpPr>
              <a:spLocks noChangeArrowheads="1"/>
            </p:cNvSpPr>
            <p:nvPr/>
          </p:nvSpPr>
          <p:spPr bwMode="gray">
            <a:xfrm>
              <a:off x="2789" y="1625"/>
              <a:ext cx="76" cy="324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50000">
                  <a:srgbClr val="83A6A7"/>
                </a:gs>
                <a:gs pos="100000">
                  <a:srgbClr val="FFFFFF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9525" name="Oval 18"/>
            <p:cNvSpPr>
              <a:spLocks noChangeArrowheads="1"/>
            </p:cNvSpPr>
            <p:nvPr/>
          </p:nvSpPr>
          <p:spPr bwMode="gray">
            <a:xfrm>
              <a:off x="2789" y="1625"/>
              <a:ext cx="76" cy="324"/>
            </a:xfrm>
            <a:prstGeom prst="ellipse">
              <a:avLst/>
            </a:prstGeom>
            <a:gradFill rotWithShape="1">
              <a:gsLst>
                <a:gs pos="0">
                  <a:srgbClr val="83A6A7">
                    <a:alpha val="32001"/>
                  </a:srgbClr>
                </a:gs>
                <a:gs pos="100000">
                  <a:srgbClr val="000000">
                    <a:alpha val="89998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ru-RU"/>
            </a:p>
          </p:txBody>
        </p:sp>
        <p:sp>
          <p:nvSpPr>
            <p:cNvPr id="19526" name="Oval 19"/>
            <p:cNvSpPr>
              <a:spLocks noChangeArrowheads="1"/>
            </p:cNvSpPr>
            <p:nvPr/>
          </p:nvSpPr>
          <p:spPr bwMode="gray">
            <a:xfrm>
              <a:off x="2849" y="1684"/>
              <a:ext cx="787" cy="324"/>
            </a:xfrm>
            <a:prstGeom prst="ellipse">
              <a:avLst/>
            </a:prstGeom>
            <a:gradFill rotWithShape="1">
              <a:gsLst>
                <a:gs pos="0">
                  <a:srgbClr val="475A5A"/>
                </a:gs>
                <a:gs pos="50000">
                  <a:srgbClr val="83A6A7"/>
                </a:gs>
                <a:gs pos="100000">
                  <a:srgbClr val="475A5A"/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9527" name="Oval 20"/>
            <p:cNvSpPr>
              <a:spLocks noChangeArrowheads="1"/>
            </p:cNvSpPr>
            <p:nvPr/>
          </p:nvSpPr>
          <p:spPr bwMode="gray">
            <a:xfrm>
              <a:off x="2849" y="1686"/>
              <a:ext cx="787" cy="324"/>
            </a:xfrm>
            <a:prstGeom prst="ellipse">
              <a:avLst/>
            </a:prstGeom>
            <a:gradFill rotWithShape="1">
              <a:gsLst>
                <a:gs pos="0">
                  <a:srgbClr val="53696A"/>
                </a:gs>
                <a:gs pos="100000">
                  <a:srgbClr val="83A6A7">
                    <a:alpha val="0"/>
                  </a:srgb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sp>
          <p:nvSpPr>
            <p:cNvPr id="19528" name="Oval 21"/>
            <p:cNvSpPr>
              <a:spLocks noChangeArrowheads="1"/>
            </p:cNvSpPr>
            <p:nvPr/>
          </p:nvSpPr>
          <p:spPr bwMode="gray">
            <a:xfrm>
              <a:off x="2888" y="1724"/>
              <a:ext cx="709" cy="324"/>
            </a:xfrm>
            <a:prstGeom prst="ellipse">
              <a:avLst/>
            </a:prstGeom>
            <a:solidFill>
              <a:srgbClr val="000000"/>
            </a:solidFill>
            <a:ln w="38100" algn="ctr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ru-RU"/>
            </a:p>
          </p:txBody>
        </p: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2899" y="1735"/>
              <a:ext cx="687" cy="688"/>
              <a:chOff x="4166" y="1706"/>
              <a:chExt cx="1252" cy="1252"/>
            </a:xfrm>
          </p:grpSpPr>
          <p:sp>
            <p:nvSpPr>
              <p:cNvPr id="19530" name="Oval 23"/>
              <p:cNvSpPr>
                <a:spLocks noChangeArrowheads="1"/>
              </p:cNvSpPr>
              <p:nvPr/>
            </p:nvSpPr>
            <p:spPr bwMode="gray">
              <a:xfrm>
                <a:off x="4166" y="1706"/>
                <a:ext cx="1252" cy="1252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9531" name="Oval 24"/>
              <p:cNvSpPr>
                <a:spLocks noChangeArrowheads="1"/>
              </p:cNvSpPr>
              <p:nvPr/>
            </p:nvSpPr>
            <p:spPr bwMode="gray">
              <a:xfrm>
                <a:off x="4182" y="1713"/>
                <a:ext cx="1222" cy="122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9532" name="Oval 25"/>
              <p:cNvSpPr>
                <a:spLocks noChangeArrowheads="1"/>
              </p:cNvSpPr>
              <p:nvPr/>
            </p:nvSpPr>
            <p:spPr bwMode="gray">
              <a:xfrm>
                <a:off x="4195" y="1725"/>
                <a:ext cx="1162" cy="1141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19533" name="Oval 26"/>
              <p:cNvSpPr>
                <a:spLocks noChangeArrowheads="1"/>
              </p:cNvSpPr>
              <p:nvPr/>
            </p:nvSpPr>
            <p:spPr bwMode="gray">
              <a:xfrm>
                <a:off x="4263" y="1757"/>
                <a:ext cx="1033" cy="926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ru-RU"/>
              </a:p>
            </p:txBody>
          </p:sp>
        </p:grpSp>
      </p:grpSp>
      <p:sp>
        <p:nvSpPr>
          <p:cNvPr id="19467" name="Text Box 27"/>
          <p:cNvSpPr txBox="1">
            <a:spLocks noChangeArrowheads="1"/>
          </p:cNvSpPr>
          <p:nvPr/>
        </p:nvSpPr>
        <p:spPr bwMode="auto">
          <a:xfrm>
            <a:off x="6012102" y="1563527"/>
            <a:ext cx="1997525" cy="64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36" tIns="45718" rIns="91436" bIns="45718">
            <a:spAutoFit/>
          </a:bodyPr>
          <a:lstStyle/>
          <a:p>
            <a:pPr algn="ctr" defTabSz="915001"/>
            <a:r>
              <a:rPr lang="ru-RU" dirty="0">
                <a:latin typeface="Arial" charset="0"/>
              </a:rPr>
              <a:t>Трудовая пенсия</a:t>
            </a:r>
          </a:p>
          <a:p>
            <a:pPr algn="ctr" defTabSz="915001"/>
            <a:r>
              <a:rPr lang="ru-RU" dirty="0">
                <a:latin typeface="Arial" charset="0"/>
              </a:rPr>
              <a:t>по старости</a:t>
            </a:r>
            <a:endParaRPr lang="ru-RU" b="1" dirty="0">
              <a:latin typeface="Arial" charset="0"/>
            </a:endParaRPr>
          </a:p>
        </p:txBody>
      </p:sp>
      <p:sp>
        <p:nvSpPr>
          <p:cNvPr id="19468" name="Text Box 28"/>
          <p:cNvSpPr txBox="1">
            <a:spLocks noChangeArrowheads="1"/>
          </p:cNvSpPr>
          <p:nvPr/>
        </p:nvSpPr>
        <p:spPr bwMode="auto">
          <a:xfrm>
            <a:off x="2582744" y="1563527"/>
            <a:ext cx="2145451" cy="64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36" tIns="45718" rIns="91436" bIns="45718">
            <a:spAutoFit/>
          </a:bodyPr>
          <a:lstStyle/>
          <a:p>
            <a:pPr defTabSz="915001"/>
            <a:r>
              <a:rPr lang="ru-RU" dirty="0">
                <a:latin typeface="Arial" charset="0"/>
              </a:rPr>
              <a:t>60 лет – мужчины</a:t>
            </a:r>
          </a:p>
          <a:p>
            <a:pPr defTabSz="915001"/>
            <a:r>
              <a:rPr lang="ru-RU" dirty="0">
                <a:latin typeface="Arial" charset="0"/>
              </a:rPr>
              <a:t>55 лет – женщины</a:t>
            </a:r>
          </a:p>
        </p:txBody>
      </p:sp>
      <p:sp>
        <p:nvSpPr>
          <p:cNvPr id="19469" name="Text Box 29"/>
          <p:cNvSpPr txBox="1">
            <a:spLocks noChangeArrowheads="1"/>
          </p:cNvSpPr>
          <p:nvPr/>
        </p:nvSpPr>
        <p:spPr bwMode="auto">
          <a:xfrm>
            <a:off x="4336035" y="2919061"/>
            <a:ext cx="2180889" cy="58094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sz="1600" b="1" dirty="0">
                <a:latin typeface="Arial" charset="0"/>
              </a:rPr>
              <a:t>При наличии 5 лет страхового стажа</a:t>
            </a:r>
          </a:p>
        </p:txBody>
      </p:sp>
      <p:sp>
        <p:nvSpPr>
          <p:cNvPr id="19470" name="AutoShape 30"/>
          <p:cNvSpPr>
            <a:spLocks noChangeArrowheads="1"/>
          </p:cNvSpPr>
          <p:nvPr/>
        </p:nvSpPr>
        <p:spPr bwMode="auto">
          <a:xfrm>
            <a:off x="3203403" y="5631564"/>
            <a:ext cx="4753622" cy="935247"/>
          </a:xfrm>
          <a:prstGeom prst="curvedUpArrow">
            <a:avLst>
              <a:gd name="adj1" fmla="val 101963"/>
              <a:gd name="adj2" fmla="val 203926"/>
              <a:gd name="adj3" fmla="val 33333"/>
            </a:avLst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0" y="4796727"/>
            <a:ext cx="9144000" cy="123361"/>
            <a:chOff x="0" y="1896"/>
            <a:chExt cx="5760" cy="120"/>
          </a:xfrm>
        </p:grpSpPr>
        <p:sp>
          <p:nvSpPr>
            <p:cNvPr id="19522" name="Rectangle 32"/>
            <p:cNvSpPr>
              <a:spLocks noChangeArrowheads="1"/>
            </p:cNvSpPr>
            <p:nvPr/>
          </p:nvSpPr>
          <p:spPr bwMode="gray">
            <a:xfrm>
              <a:off x="0" y="1896"/>
              <a:ext cx="5760" cy="47"/>
            </a:xfrm>
            <a:prstGeom prst="rect">
              <a:avLst/>
            </a:prstGeom>
            <a:gradFill rotWithShape="1">
              <a:gsLst>
                <a:gs pos="0">
                  <a:srgbClr val="808080"/>
                </a:gs>
                <a:gs pos="100000">
                  <a:srgbClr val="ECECEC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9523" name="Rectangle 33"/>
            <p:cNvSpPr>
              <a:spLocks noChangeArrowheads="1"/>
            </p:cNvSpPr>
            <p:nvPr/>
          </p:nvSpPr>
          <p:spPr bwMode="gray">
            <a:xfrm>
              <a:off x="0" y="1942"/>
              <a:ext cx="5760" cy="74"/>
            </a:xfrm>
            <a:prstGeom prst="rect">
              <a:avLst/>
            </a:prstGeom>
            <a:gradFill rotWithShape="1">
              <a:gsLst>
                <a:gs pos="0">
                  <a:srgbClr val="CFCFCF"/>
                </a:gs>
                <a:gs pos="100000">
                  <a:srgbClr val="5F5F5F"/>
                </a:gs>
              </a:gsLst>
              <a:lin ang="5400000" scaled="1"/>
            </a:gra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9472" name="Oval 34"/>
          <p:cNvSpPr>
            <a:spLocks noChangeArrowheads="1"/>
          </p:cNvSpPr>
          <p:nvPr/>
        </p:nvSpPr>
        <p:spPr bwMode="gray">
          <a:xfrm>
            <a:off x="5724653" y="4101030"/>
            <a:ext cx="234318" cy="506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3399FF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36899" name="Oval 35"/>
          <p:cNvSpPr>
            <a:spLocks noChangeArrowheads="1"/>
          </p:cNvSpPr>
          <p:nvPr/>
        </p:nvSpPr>
        <p:spPr bwMode="gray">
          <a:xfrm>
            <a:off x="5724653" y="4101030"/>
            <a:ext cx="234318" cy="506625"/>
          </a:xfrm>
          <a:prstGeom prst="ellipse">
            <a:avLst/>
          </a:prstGeom>
          <a:gradFill rotWithShape="1">
            <a:gsLst>
              <a:gs pos="0">
                <a:srgbClr val="E6E6E6">
                  <a:alpha val="32001"/>
                </a:srgbClr>
              </a:gs>
              <a:gs pos="14999">
                <a:srgbClr val="7D8496">
                  <a:alpha val="40700"/>
                </a:srgbClr>
              </a:gs>
              <a:gs pos="53000">
                <a:srgbClr val="E6E6E6">
                  <a:alpha val="62740"/>
                </a:srgbClr>
              </a:gs>
              <a:gs pos="67999">
                <a:srgbClr val="7D8496">
                  <a:alpha val="71439"/>
                </a:srgbClr>
              </a:gs>
              <a:gs pos="92999">
                <a:srgbClr val="E6E6E6">
                  <a:alpha val="85939"/>
                </a:srgbClr>
              </a:gs>
              <a:gs pos="100000">
                <a:srgbClr val="FFFFFF">
                  <a:alpha val="89999"/>
                </a:srgbClr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lIns="82479" tIns="41239" rIns="82479" bIns="41239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76" name="Oval 36"/>
          <p:cNvSpPr>
            <a:spLocks noChangeArrowheads="1"/>
          </p:cNvSpPr>
          <p:nvPr/>
        </p:nvSpPr>
        <p:spPr bwMode="gray">
          <a:xfrm>
            <a:off x="5826190" y="4204309"/>
            <a:ext cx="2435445" cy="506625"/>
          </a:xfrm>
          <a:prstGeom prst="ellipse">
            <a:avLst/>
          </a:prstGeom>
          <a:gradFill rotWithShape="1">
            <a:gsLst>
              <a:gs pos="0">
                <a:srgbClr val="1C538A"/>
              </a:gs>
              <a:gs pos="50000">
                <a:srgbClr val="3399FF"/>
              </a:gs>
              <a:gs pos="100000">
                <a:srgbClr val="1C538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36901" name="Oval 37"/>
          <p:cNvSpPr>
            <a:spLocks noChangeArrowheads="1"/>
          </p:cNvSpPr>
          <p:nvPr/>
        </p:nvSpPr>
        <p:spPr bwMode="gray">
          <a:xfrm>
            <a:off x="5827620" y="4207178"/>
            <a:ext cx="2435444" cy="506625"/>
          </a:xfrm>
          <a:prstGeom prst="ellipse">
            <a:avLst/>
          </a:prstGeom>
          <a:gradFill rotWithShape="1">
            <a:gsLst>
              <a:gs pos="0">
                <a:srgbClr val="E6E6E6">
                  <a:alpha val="0"/>
                </a:srgbClr>
              </a:gs>
              <a:gs pos="14999">
                <a:srgbClr val="7D8496">
                  <a:alpha val="14999"/>
                </a:srgbClr>
              </a:gs>
              <a:gs pos="53000">
                <a:srgbClr val="E6E6E6">
                  <a:alpha val="53000"/>
                </a:srgbClr>
              </a:gs>
              <a:gs pos="67999">
                <a:srgbClr val="7D8496">
                  <a:alpha val="67999"/>
                </a:srgbClr>
              </a:gs>
              <a:gs pos="92999">
                <a:srgbClr val="E6E6E6">
                  <a:alpha val="92999"/>
                </a:srgbClr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lIns="82479" tIns="41239" rIns="82479" bIns="41239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80" name="Oval 38"/>
          <p:cNvSpPr>
            <a:spLocks noChangeArrowheads="1"/>
          </p:cNvSpPr>
          <p:nvPr/>
        </p:nvSpPr>
        <p:spPr bwMode="gray">
          <a:xfrm>
            <a:off x="5890544" y="4271727"/>
            <a:ext cx="2195189" cy="50662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grpSp>
        <p:nvGrpSpPr>
          <p:cNvPr id="7" name="Group 39"/>
          <p:cNvGrpSpPr>
            <a:grpSpLocks/>
          </p:cNvGrpSpPr>
          <p:nvPr/>
        </p:nvGrpSpPr>
        <p:grpSpPr bwMode="auto">
          <a:xfrm>
            <a:off x="5910566" y="4290375"/>
            <a:ext cx="2125115" cy="1189140"/>
            <a:chOff x="4166" y="1706"/>
            <a:chExt cx="1252" cy="1252"/>
          </a:xfrm>
        </p:grpSpPr>
        <p:sp>
          <p:nvSpPr>
            <p:cNvPr id="19512" name="Oval 40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7001">
                  <a:srgbClr val="E6E6E6"/>
                </a:gs>
                <a:gs pos="32001">
                  <a:srgbClr val="7D8496"/>
                </a:gs>
                <a:gs pos="47000">
                  <a:srgbClr val="E6E6E6"/>
                </a:gs>
                <a:gs pos="85001">
                  <a:srgbClr val="7D8496"/>
                </a:gs>
                <a:gs pos="100000">
                  <a:srgbClr val="E6E6E6"/>
                </a:gs>
              </a:gsLst>
              <a:path path="rect">
                <a:fillToRect r="100000" b="100000"/>
              </a:path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6905" name="Oval 41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7001">
                  <a:srgbClr val="E6E6E6">
                    <a:alpha val="92999"/>
                  </a:srgbClr>
                </a:gs>
                <a:gs pos="32001">
                  <a:srgbClr val="7D8496">
                    <a:alpha val="67999"/>
                  </a:srgbClr>
                </a:gs>
                <a:gs pos="47000">
                  <a:srgbClr val="E6E6E6">
                    <a:alpha val="53000"/>
                  </a:srgbClr>
                </a:gs>
                <a:gs pos="85001">
                  <a:srgbClr val="7D8496">
                    <a:alpha val="14999"/>
                  </a:srgbClr>
                </a:gs>
                <a:gs pos="100000">
                  <a:srgbClr val="E6E6E6">
                    <a:alpha val="0"/>
                  </a:srgbClr>
                </a:gs>
              </a:gsLst>
              <a:path path="rect">
                <a:fillToRect r="100000" b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6" name="Oval 42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7001">
                  <a:srgbClr val="E6E6E6">
                    <a:alpha val="96359"/>
                  </a:srgbClr>
                </a:gs>
                <a:gs pos="32001">
                  <a:srgbClr val="7D8496">
                    <a:alpha val="83359"/>
                  </a:srgbClr>
                </a:gs>
                <a:gs pos="47000">
                  <a:srgbClr val="E6E6E6">
                    <a:alpha val="75560"/>
                  </a:srgbClr>
                </a:gs>
                <a:gs pos="85001">
                  <a:srgbClr val="7D8496">
                    <a:alpha val="55799"/>
                  </a:srgbClr>
                </a:gs>
                <a:gs pos="100000">
                  <a:srgbClr val="E6E6E6">
                    <a:alpha val="48000"/>
                  </a:srgbClr>
                </a:gs>
              </a:gsLst>
              <a:path path="rect">
                <a:fillToRect r="100000" b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07" name="Oval 43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7001">
                  <a:srgbClr val="E6E6E6">
                    <a:alpha val="95659"/>
                  </a:srgbClr>
                </a:gs>
                <a:gs pos="32001">
                  <a:srgbClr val="7D8496">
                    <a:alpha val="80160"/>
                  </a:srgbClr>
                </a:gs>
                <a:gs pos="47000">
                  <a:srgbClr val="E6E6E6">
                    <a:alpha val="70860"/>
                  </a:srgbClr>
                </a:gs>
                <a:gs pos="85001">
                  <a:srgbClr val="7D8496">
                    <a:alpha val="47300"/>
                  </a:srgbClr>
                </a:gs>
                <a:gs pos="100000">
                  <a:srgbClr val="E6E6E6">
                    <a:alpha val="38000"/>
                  </a:srgbClr>
                </a:gs>
              </a:gsLst>
              <a:path path="rect">
                <a:fillToRect r="100000" b="100000"/>
              </a:path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82" name="Oval 44"/>
          <p:cNvSpPr>
            <a:spLocks noChangeArrowheads="1"/>
          </p:cNvSpPr>
          <p:nvPr/>
        </p:nvSpPr>
        <p:spPr bwMode="gray">
          <a:xfrm>
            <a:off x="2050750" y="4191399"/>
            <a:ext cx="234318" cy="50662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50000">
                <a:srgbClr val="83A6A7"/>
              </a:gs>
              <a:gs pos="100000">
                <a:srgbClr val="FFFFFF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</p:spPr>
        <p:txBody>
          <a:bodyPr wrap="none"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36909" name="Oval 45"/>
          <p:cNvSpPr>
            <a:spLocks noChangeArrowheads="1"/>
          </p:cNvSpPr>
          <p:nvPr/>
        </p:nvSpPr>
        <p:spPr bwMode="gray">
          <a:xfrm>
            <a:off x="2050750" y="4191399"/>
            <a:ext cx="234318" cy="506625"/>
          </a:xfrm>
          <a:prstGeom prst="ellipse">
            <a:avLst/>
          </a:prstGeom>
          <a:gradFill rotWithShape="1">
            <a:gsLst>
              <a:gs pos="0">
                <a:srgbClr val="E6DCAC">
                  <a:alpha val="32001"/>
                </a:srgbClr>
              </a:gs>
              <a:gs pos="23000">
                <a:srgbClr val="C7AC4C">
                  <a:alpha val="47641"/>
                </a:srgbClr>
              </a:gs>
              <a:gs pos="55000">
                <a:srgbClr val="E6D78A">
                  <a:alpha val="69400"/>
                </a:srgbClr>
              </a:gs>
              <a:gs pos="70000">
                <a:srgbClr val="C7AC4C">
                  <a:alpha val="79600"/>
                </a:srgbClr>
              </a:gs>
              <a:gs pos="88000">
                <a:srgbClr val="E6D78A">
                  <a:alpha val="91840"/>
                </a:srgbClr>
              </a:gs>
              <a:gs pos="100000">
                <a:srgbClr val="E6DCAC"/>
              </a:gs>
            </a:gsLst>
            <a:lin ang="2700000" scaled="1"/>
          </a:gradFill>
          <a:ln w="38100" algn="ctr">
            <a:noFill/>
            <a:round/>
            <a:headEnd/>
            <a:tailEnd/>
          </a:ln>
          <a:effectLst/>
        </p:spPr>
        <p:txBody>
          <a:bodyPr wrap="none" lIns="82479" tIns="41239" rIns="82479" bIns="41239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86" name="Oval 46"/>
          <p:cNvSpPr>
            <a:spLocks noChangeArrowheads="1"/>
          </p:cNvSpPr>
          <p:nvPr/>
        </p:nvSpPr>
        <p:spPr bwMode="gray">
          <a:xfrm>
            <a:off x="2255253" y="4284636"/>
            <a:ext cx="2687140" cy="506625"/>
          </a:xfrm>
          <a:prstGeom prst="ellipse">
            <a:avLst/>
          </a:prstGeom>
          <a:gradFill rotWithShape="1">
            <a:gsLst>
              <a:gs pos="0">
                <a:srgbClr val="475A5A"/>
              </a:gs>
              <a:gs pos="50000">
                <a:srgbClr val="83A6A7"/>
              </a:gs>
              <a:gs pos="100000">
                <a:srgbClr val="475A5A"/>
              </a:gs>
            </a:gsLst>
            <a:lin ang="18900000" scaled="1"/>
          </a:gra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36911" name="Oval 47"/>
          <p:cNvSpPr>
            <a:spLocks noChangeArrowheads="1"/>
          </p:cNvSpPr>
          <p:nvPr/>
        </p:nvSpPr>
        <p:spPr bwMode="gray">
          <a:xfrm>
            <a:off x="2255253" y="4287505"/>
            <a:ext cx="2687140" cy="506625"/>
          </a:xfrm>
          <a:prstGeom prst="ellipse">
            <a:avLst/>
          </a:prstGeom>
          <a:gradFill rotWithShape="1">
            <a:gsLst>
              <a:gs pos="0">
                <a:srgbClr val="FAE3B7">
                  <a:alpha val="0"/>
                </a:srgbClr>
              </a:gs>
              <a:gs pos="17999">
                <a:srgbClr val="A28949">
                  <a:alpha val="17999"/>
                </a:srgbClr>
              </a:gs>
              <a:gs pos="31000">
                <a:srgbClr val="835E17">
                  <a:alpha val="31000"/>
                </a:srgbClr>
              </a:gs>
              <a:gs pos="33000">
                <a:srgbClr val="BD922A">
                  <a:alpha val="33000"/>
                </a:srgbClr>
              </a:gs>
              <a:gs pos="37000">
                <a:srgbClr val="FBE4AE">
                  <a:alpha val="37000"/>
                </a:srgbClr>
              </a:gs>
              <a:gs pos="78999">
                <a:srgbClr val="BD922A">
                  <a:alpha val="78999"/>
                </a:srgbClr>
              </a:gs>
              <a:gs pos="87000">
                <a:srgbClr val="BD922A">
                  <a:alpha val="87000"/>
                </a:srgbClr>
              </a:gs>
              <a:gs pos="100000">
                <a:srgbClr val="FBE4AE"/>
              </a:gs>
            </a:gsLst>
            <a:lin ang="5400000" scaled="1"/>
          </a:gradFill>
          <a:ln w="38100" algn="ctr">
            <a:noFill/>
            <a:round/>
            <a:headEnd/>
            <a:tailEnd/>
          </a:ln>
          <a:effectLst/>
        </p:spPr>
        <p:txBody>
          <a:bodyPr lIns="82479" tIns="41239" rIns="82479" bIns="41239" anchor="ctr">
            <a:spAutoFit/>
          </a:bodyPr>
          <a:lstStyle/>
          <a:p>
            <a:pPr>
              <a:defRPr/>
            </a:pPr>
            <a:endParaRPr lang="ru-RU"/>
          </a:p>
        </p:txBody>
      </p:sp>
      <p:sp>
        <p:nvSpPr>
          <p:cNvPr id="19490" name="Oval 48"/>
          <p:cNvSpPr>
            <a:spLocks noChangeArrowheads="1"/>
          </p:cNvSpPr>
          <p:nvPr/>
        </p:nvSpPr>
        <p:spPr bwMode="gray">
          <a:xfrm>
            <a:off x="2389682" y="4349186"/>
            <a:ext cx="2418283" cy="506625"/>
          </a:xfrm>
          <a:prstGeom prst="ellipse">
            <a:avLst/>
          </a:prstGeom>
          <a:solidFill>
            <a:srgbClr val="000000"/>
          </a:soli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grpSp>
        <p:nvGrpSpPr>
          <p:cNvPr id="8" name="Group 49"/>
          <p:cNvGrpSpPr>
            <a:grpSpLocks/>
          </p:cNvGrpSpPr>
          <p:nvPr/>
        </p:nvGrpSpPr>
        <p:grpSpPr bwMode="auto">
          <a:xfrm>
            <a:off x="2425434" y="4367833"/>
            <a:ext cx="2346779" cy="1100206"/>
            <a:chOff x="4166" y="1706"/>
            <a:chExt cx="1252" cy="1252"/>
          </a:xfrm>
        </p:grpSpPr>
        <p:sp>
          <p:nvSpPr>
            <p:cNvPr id="19502" name="Oval 50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E6DCAC"/>
                </a:gs>
                <a:gs pos="23000">
                  <a:srgbClr val="C7AC4C"/>
                </a:gs>
                <a:gs pos="55000">
                  <a:srgbClr val="E6D78A"/>
                </a:gs>
                <a:gs pos="70000">
                  <a:srgbClr val="C7AC4C"/>
                </a:gs>
                <a:gs pos="88000">
                  <a:srgbClr val="E6D78A"/>
                </a:gs>
                <a:gs pos="100000">
                  <a:srgbClr val="E6DCAC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ru-RU"/>
            </a:p>
          </p:txBody>
        </p:sp>
        <p:sp>
          <p:nvSpPr>
            <p:cNvPr id="36915" name="Oval 51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E6DCAC">
                    <a:alpha val="0"/>
                  </a:srgbClr>
                </a:gs>
                <a:gs pos="23000">
                  <a:srgbClr val="C7AC4C">
                    <a:alpha val="23000"/>
                  </a:srgbClr>
                </a:gs>
                <a:gs pos="55000">
                  <a:srgbClr val="E6D78A">
                    <a:alpha val="55000"/>
                  </a:srgbClr>
                </a:gs>
                <a:gs pos="70000">
                  <a:srgbClr val="C7AC4C">
                    <a:alpha val="70000"/>
                  </a:srgbClr>
                </a:gs>
                <a:gs pos="88000">
                  <a:srgbClr val="E6D78A">
                    <a:alpha val="88000"/>
                  </a:srgbClr>
                </a:gs>
                <a:gs pos="100000">
                  <a:srgbClr val="E6DCAC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16" name="Oval 52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E6DCAC">
                    <a:alpha val="48000"/>
                  </a:srgbClr>
                </a:gs>
                <a:gs pos="23000">
                  <a:srgbClr val="C7AC4C">
                    <a:alpha val="59960"/>
                  </a:srgbClr>
                </a:gs>
                <a:gs pos="55000">
                  <a:srgbClr val="E6D78A">
                    <a:alpha val="76600"/>
                  </a:srgbClr>
                </a:gs>
                <a:gs pos="70000">
                  <a:srgbClr val="C7AC4C">
                    <a:alpha val="84400"/>
                  </a:srgbClr>
                </a:gs>
                <a:gs pos="88000">
                  <a:srgbClr val="E6D78A">
                    <a:alpha val="93760"/>
                  </a:srgbClr>
                </a:gs>
                <a:gs pos="100000">
                  <a:srgbClr val="E6DCAC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917" name="Oval 53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E6DCAC">
                    <a:alpha val="38000"/>
                  </a:srgbClr>
                </a:gs>
                <a:gs pos="23000">
                  <a:srgbClr val="C7AC4C">
                    <a:alpha val="52260"/>
                  </a:srgbClr>
                </a:gs>
                <a:gs pos="55000">
                  <a:srgbClr val="E6D78A">
                    <a:alpha val="72100"/>
                  </a:srgbClr>
                </a:gs>
                <a:gs pos="70000">
                  <a:srgbClr val="C7AC4C">
                    <a:alpha val="81400"/>
                  </a:srgbClr>
                </a:gs>
                <a:gs pos="88000">
                  <a:srgbClr val="E6D78A">
                    <a:alpha val="92560"/>
                  </a:srgbClr>
                </a:gs>
                <a:gs pos="100000">
                  <a:srgbClr val="E6DCAC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9492" name="Text Box 54"/>
          <p:cNvSpPr txBox="1">
            <a:spLocks noChangeArrowheads="1"/>
          </p:cNvSpPr>
          <p:nvPr/>
        </p:nvSpPr>
        <p:spPr bwMode="auto">
          <a:xfrm>
            <a:off x="6236626" y="4436686"/>
            <a:ext cx="1568049" cy="92332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36" tIns="45718" rIns="91436" bIns="45718">
            <a:spAutoFit/>
          </a:bodyPr>
          <a:lstStyle/>
          <a:p>
            <a:pPr algn="ctr" defTabSz="915001"/>
            <a:r>
              <a:rPr lang="ru-RU" dirty="0">
                <a:latin typeface="Arial" charset="0"/>
              </a:rPr>
              <a:t>Социальная </a:t>
            </a:r>
          </a:p>
          <a:p>
            <a:pPr algn="ctr" defTabSz="915001"/>
            <a:r>
              <a:rPr lang="ru-RU" dirty="0">
                <a:latin typeface="Arial" charset="0"/>
              </a:rPr>
              <a:t>пенсия</a:t>
            </a:r>
          </a:p>
          <a:p>
            <a:pPr algn="ctr" defTabSz="915001"/>
            <a:r>
              <a:rPr lang="ru-RU" dirty="0">
                <a:latin typeface="Arial" charset="0"/>
              </a:rPr>
              <a:t>по старости</a:t>
            </a:r>
            <a:endParaRPr lang="ru-RU" b="1" dirty="0">
              <a:latin typeface="Arial" charset="0"/>
            </a:endParaRPr>
          </a:p>
        </p:txBody>
      </p:sp>
      <p:sp>
        <p:nvSpPr>
          <p:cNvPr id="19493" name="Text Box 55"/>
          <p:cNvSpPr txBox="1">
            <a:spLocks noChangeArrowheads="1"/>
          </p:cNvSpPr>
          <p:nvPr/>
        </p:nvSpPr>
        <p:spPr bwMode="auto">
          <a:xfrm>
            <a:off x="2582744" y="4557178"/>
            <a:ext cx="2145451" cy="64632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36" tIns="45718" rIns="91436" bIns="45718">
            <a:spAutoFit/>
          </a:bodyPr>
          <a:lstStyle/>
          <a:p>
            <a:pPr defTabSz="915001"/>
            <a:r>
              <a:rPr lang="ru-RU" dirty="0">
                <a:latin typeface="Arial" charset="0"/>
              </a:rPr>
              <a:t>65 лет – мужчины</a:t>
            </a:r>
          </a:p>
          <a:p>
            <a:pPr defTabSz="915001"/>
            <a:r>
              <a:rPr lang="ru-RU" dirty="0">
                <a:latin typeface="Arial" charset="0"/>
              </a:rPr>
              <a:t>60 лет – женщины</a:t>
            </a:r>
          </a:p>
        </p:txBody>
      </p:sp>
      <p:sp>
        <p:nvSpPr>
          <p:cNvPr id="19494" name="Text Box 56"/>
          <p:cNvSpPr txBox="1">
            <a:spLocks noChangeArrowheads="1"/>
          </p:cNvSpPr>
          <p:nvPr/>
        </p:nvSpPr>
        <p:spPr bwMode="auto">
          <a:xfrm>
            <a:off x="3924170" y="5876852"/>
            <a:ext cx="2828719" cy="58094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sz="1600" b="1" dirty="0">
                <a:latin typeface="Arial" charset="0"/>
              </a:rPr>
              <a:t>При отсутствии 5 лет страхового стажа</a:t>
            </a:r>
          </a:p>
        </p:txBody>
      </p:sp>
      <p:sp>
        <p:nvSpPr>
          <p:cNvPr id="19495" name="AutoShape 57"/>
          <p:cNvSpPr>
            <a:spLocks noChangeArrowheads="1"/>
          </p:cNvSpPr>
          <p:nvPr/>
        </p:nvSpPr>
        <p:spPr bwMode="gray">
          <a:xfrm rot="264109">
            <a:off x="378975" y="907994"/>
            <a:ext cx="1600271" cy="4466808"/>
          </a:xfrm>
          <a:prstGeom prst="roundRect">
            <a:avLst>
              <a:gd name="adj" fmla="val 7935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2479" tIns="41239" rIns="82479" bIns="41239" anchor="ctr">
            <a:flatTx/>
          </a:bodyPr>
          <a:lstStyle/>
          <a:p>
            <a:endParaRPr lang="ru-RU"/>
          </a:p>
        </p:txBody>
      </p:sp>
      <p:sp>
        <p:nvSpPr>
          <p:cNvPr id="36922" name="Text Box 58"/>
          <p:cNvSpPr txBox="1">
            <a:spLocks noChangeArrowheads="1"/>
          </p:cNvSpPr>
          <p:nvPr/>
        </p:nvSpPr>
        <p:spPr bwMode="auto">
          <a:xfrm rot="16466243">
            <a:off x="-1122106" y="2861867"/>
            <a:ext cx="4389349" cy="10668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>
            <a:spAutoFit/>
          </a:bodyPr>
          <a:lstStyle/>
          <a:p>
            <a:pPr algn="ctr" defTabSz="915001">
              <a:defRPr/>
            </a:pPr>
            <a:r>
              <a:rPr lang="ru-RU" sz="3200" b="1" dirty="0">
                <a:latin typeface="Arial" charset="0"/>
              </a:rPr>
              <a:t>Пенсия по инвалидности</a:t>
            </a:r>
          </a:p>
        </p:txBody>
      </p:sp>
      <p:sp>
        <p:nvSpPr>
          <p:cNvPr id="19497" name="Text Box 59"/>
          <p:cNvSpPr txBox="1">
            <a:spLocks noChangeArrowheads="1"/>
          </p:cNvSpPr>
          <p:nvPr/>
        </p:nvSpPr>
        <p:spPr bwMode="auto">
          <a:xfrm rot="-5400000">
            <a:off x="540925" y="3030918"/>
            <a:ext cx="3000396" cy="36753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 lIns="91436" tIns="45718" rIns="91436" bIns="45718">
            <a:spAutoFit/>
          </a:bodyPr>
          <a:lstStyle/>
          <a:p>
            <a:pPr defTabSz="915001"/>
            <a:r>
              <a:rPr lang="ru-RU" b="1" dirty="0">
                <a:solidFill>
                  <a:schemeClr val="bg1"/>
                </a:solidFill>
                <a:latin typeface="Arial" charset="0"/>
              </a:rPr>
              <a:t>Достижение возраста</a:t>
            </a:r>
          </a:p>
        </p:txBody>
      </p:sp>
      <p:sp>
        <p:nvSpPr>
          <p:cNvPr id="36924" name="Rectangle 60"/>
          <p:cNvSpPr>
            <a:spLocks noGrp="1" noChangeArrowheads="1"/>
          </p:cNvSpPr>
          <p:nvPr>
            <p:ph type="title"/>
          </p:nvPr>
        </p:nvSpPr>
        <p:spPr bwMode="black">
          <a:xfrm>
            <a:off x="525606" y="299172"/>
            <a:ext cx="8263064" cy="553998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4000" b="1" dirty="0">
                <a:solidFill>
                  <a:schemeClr val="tx1"/>
                </a:solidFill>
              </a:rPr>
              <a:t>Переход на пенсию по старости</a:t>
            </a:r>
          </a:p>
        </p:txBody>
      </p:sp>
      <p:pic>
        <p:nvPicPr>
          <p:cNvPr id="19499" name="Picture 62" descr="1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57025" y="5516810"/>
            <a:ext cx="1134062" cy="1295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190203" y="1672543"/>
            <a:ext cx="8857982" cy="3773980"/>
            <a:chOff x="576" y="1680"/>
            <a:chExt cx="4752" cy="432"/>
          </a:xfrm>
        </p:grpSpPr>
        <p:grpSp>
          <p:nvGrpSpPr>
            <p:cNvPr id="3" name="Group 96"/>
            <p:cNvGrpSpPr>
              <a:grpSpLocks/>
            </p:cNvGrpSpPr>
            <p:nvPr/>
          </p:nvGrpSpPr>
          <p:grpSpPr bwMode="auto">
            <a:xfrm>
              <a:off x="576" y="1680"/>
              <a:ext cx="4752" cy="432"/>
              <a:chOff x="576" y="1296"/>
              <a:chExt cx="4848" cy="432"/>
            </a:xfrm>
          </p:grpSpPr>
          <p:sp>
            <p:nvSpPr>
              <p:cNvPr id="18441" name="AutoShape 97"/>
              <p:cNvSpPr>
                <a:spLocks noChangeArrowheads="1"/>
              </p:cNvSpPr>
              <p:nvPr/>
            </p:nvSpPr>
            <p:spPr bwMode="gray">
              <a:xfrm>
                <a:off x="576" y="1296"/>
                <a:ext cx="4848" cy="43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17416B"/>
                  </a:gs>
                  <a:gs pos="50000">
                    <a:srgbClr val="002E5C"/>
                  </a:gs>
                  <a:gs pos="100000">
                    <a:srgbClr val="17416B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2" name="AutoShape 98"/>
              <p:cNvSpPr>
                <a:spLocks noChangeArrowheads="1"/>
              </p:cNvSpPr>
              <p:nvPr/>
            </p:nvSpPr>
            <p:spPr bwMode="gray">
              <a:xfrm>
                <a:off x="703" y="1296"/>
                <a:ext cx="4620" cy="43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467AAE"/>
                  </a:gs>
                  <a:gs pos="50000">
                    <a:srgbClr val="004890"/>
                  </a:gs>
                  <a:gs pos="100000">
                    <a:srgbClr val="467AAE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3" name="AutoShape 99"/>
              <p:cNvSpPr>
                <a:spLocks noChangeArrowheads="1"/>
              </p:cNvSpPr>
              <p:nvPr/>
            </p:nvSpPr>
            <p:spPr bwMode="gray">
              <a:xfrm>
                <a:off x="829" y="1296"/>
                <a:ext cx="4391" cy="432"/>
              </a:xfrm>
              <a:prstGeom prst="roundRect">
                <a:avLst>
                  <a:gd name="adj" fmla="val 50000"/>
                </a:avLst>
              </a:prstGeom>
              <a:gradFill rotWithShape="0">
                <a:gsLst>
                  <a:gs pos="0">
                    <a:srgbClr val="0099FF"/>
                  </a:gs>
                  <a:gs pos="50000">
                    <a:srgbClr val="60BFFF"/>
                  </a:gs>
                  <a:gs pos="100000">
                    <a:srgbClr val="0099FF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39" name="Line 100"/>
            <p:cNvSpPr>
              <a:spLocks noChangeShapeType="1"/>
            </p:cNvSpPr>
            <p:nvPr/>
          </p:nvSpPr>
          <p:spPr bwMode="gray">
            <a:xfrm>
              <a:off x="672" y="1920"/>
              <a:ext cx="38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8440" name="Line 101"/>
            <p:cNvSpPr>
              <a:spLocks noChangeShapeType="1"/>
            </p:cNvSpPr>
            <p:nvPr/>
          </p:nvSpPr>
          <p:spPr bwMode="gray">
            <a:xfrm>
              <a:off x="4896" y="1920"/>
              <a:ext cx="384" cy="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8435" name="Rectangle 102"/>
          <p:cNvSpPr>
            <a:spLocks noChangeArrowheads="1"/>
          </p:cNvSpPr>
          <p:nvPr/>
        </p:nvSpPr>
        <p:spPr bwMode="gray">
          <a:xfrm>
            <a:off x="943860" y="2322339"/>
            <a:ext cx="7130432" cy="2573364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>
            <a:spAutoFit/>
          </a:bodyPr>
          <a:lstStyle/>
          <a:p>
            <a:pPr algn="ctr" defTabSz="915001">
              <a:spcBef>
                <a:spcPct val="20000"/>
              </a:spcBef>
            </a:pPr>
            <a:r>
              <a:rPr lang="ru-RU" sz="3200" b="1" dirty="0">
                <a:latin typeface="Arial" charset="0"/>
              </a:rPr>
              <a:t>Размеры трудовых пенсий подлежат периодическому увеличению (индексации) в связи с инфляцией, ростом цен и средней заработной платы</a:t>
            </a:r>
          </a:p>
        </p:txBody>
      </p:sp>
      <p:sp>
        <p:nvSpPr>
          <p:cNvPr id="18436" name="Rectangle 103"/>
          <p:cNvSpPr>
            <a:spLocks noChangeArrowheads="1"/>
          </p:cNvSpPr>
          <p:nvPr/>
        </p:nvSpPr>
        <p:spPr bwMode="auto">
          <a:xfrm>
            <a:off x="1115471" y="113320"/>
            <a:ext cx="6625611" cy="707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sz="4000" b="1" i="1" dirty="0">
                <a:latin typeface="Arial" charset="0"/>
              </a:rPr>
              <a:t>Индексация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4. Медицинское обеспечение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12875"/>
            <a:ext cx="8382000" cy="321318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600" i="1" dirty="0" smtClean="0"/>
              <a:t>Оказывается бесплатно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i="1" dirty="0" smtClean="0"/>
              <a:t>Осуществляется в пределах предусмотренных  обязательным медицинским страхованием.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600" i="1" dirty="0" smtClean="0"/>
              <a:t>Дополнительные услуги за счёт личных средств.</a:t>
            </a:r>
            <a:endParaRPr lang="ru-RU" sz="3600" i="1" dirty="0"/>
          </a:p>
        </p:txBody>
      </p:sp>
      <p:pic>
        <p:nvPicPr>
          <p:cNvPr id="1026" name="Picture 2" descr="C:\Users\Александр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4643446"/>
            <a:ext cx="2571768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763000" cy="1110580"/>
          </a:xfrm>
        </p:spPr>
        <p:txBody>
          <a:bodyPr>
            <a:normAutofit fontScale="90000"/>
          </a:bodyPr>
          <a:lstStyle/>
          <a:p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i="1" dirty="0"/>
              <a:t/>
            </a:r>
            <a:br>
              <a:rPr lang="ru-RU" sz="4400" i="1" dirty="0"/>
            </a:br>
            <a:r>
              <a:rPr lang="ru-RU" sz="4400" i="1" dirty="0" smtClean="0"/>
              <a:t/>
            </a:r>
            <a:br>
              <a:rPr lang="ru-RU" sz="4400" i="1" dirty="0" smtClean="0"/>
            </a:br>
            <a:r>
              <a:rPr lang="ru-RU" sz="4400" dirty="0" smtClean="0">
                <a:solidFill>
                  <a:schemeClr val="tx1"/>
                </a:solidFill>
              </a:rPr>
              <a:t>5</a:t>
            </a:r>
            <a:r>
              <a:rPr lang="ru-RU" sz="4000" b="1" dirty="0" smtClean="0">
                <a:solidFill>
                  <a:schemeClr val="tx1"/>
                </a:solidFill>
              </a:rPr>
              <a:t>. Пособия, связанные с рождением и воспитанием детей.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81000" y="1412875"/>
            <a:ext cx="8382000" cy="349634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Пособие по беременности и родам.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Единовременное пособие при рождении ребёнка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Ежемесячное пособие на ребёнка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Ежемесячное пособие на период отпуска по уходу за ребёнком.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Материнский капитал.</a:t>
            </a:r>
            <a:endParaRPr lang="ru-RU" dirty="0"/>
          </a:p>
        </p:txBody>
      </p:sp>
      <p:pic>
        <p:nvPicPr>
          <p:cNvPr id="2050" name="Picture 2" descr="C:\Users\Александр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929198"/>
            <a:ext cx="1857388" cy="1869854"/>
          </a:xfrm>
          <a:prstGeom prst="rect">
            <a:avLst/>
          </a:prstGeom>
          <a:noFill/>
        </p:spPr>
      </p:pic>
      <p:pic>
        <p:nvPicPr>
          <p:cNvPr id="2051" name="Picture 3" descr="C:\Users\Александр\Desktop\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29454" y="4214818"/>
            <a:ext cx="1643074" cy="244020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6785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1. Россия- социальное государство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14282" y="1556792"/>
            <a:ext cx="8548718" cy="4257280"/>
          </a:xfrm>
        </p:spPr>
        <p:txBody>
          <a:bodyPr>
            <a:normAutofit fontScale="92500"/>
          </a:bodyPr>
          <a:lstStyle/>
          <a:p>
            <a:r>
              <a:rPr lang="ru-RU" sz="3600" i="1" dirty="0" smtClean="0"/>
              <a:t>Социальная политика государства – социальная защита населения</a:t>
            </a:r>
          </a:p>
          <a:p>
            <a:r>
              <a:rPr lang="ru-RU" sz="3600" i="1" dirty="0" smtClean="0"/>
              <a:t>( охрана труда и здоровья людей, государственная поддержка семьи, материнства, отцовства и детства, инвалидов и пожилых граждан, развитие системы социальных служб, устанавливаются пенсии и пособия.) </a:t>
            </a:r>
            <a:endParaRPr lang="ru-RU" sz="3600" i="1" dirty="0"/>
          </a:p>
        </p:txBody>
      </p:sp>
      <p:pic>
        <p:nvPicPr>
          <p:cNvPr id="1026" name="Picture 2" descr="C:\Users\Александр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269649"/>
            <a:ext cx="1285884" cy="158835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9"/>
            <a:ext cx="8382000" cy="89455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Государственные внебюджетные фонды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57158" y="1643050"/>
            <a:ext cx="8405842" cy="2215991"/>
          </a:xfrm>
        </p:spPr>
        <p:txBody>
          <a:bodyPr>
            <a:normAutofit lnSpcReduction="10000"/>
          </a:bodyPr>
          <a:lstStyle/>
          <a:p>
            <a:r>
              <a:rPr lang="ru-RU" sz="3600" i="1" dirty="0" smtClean="0"/>
              <a:t>Пенсионный фонд</a:t>
            </a:r>
          </a:p>
          <a:p>
            <a:r>
              <a:rPr lang="ru-RU" sz="3600" i="1" dirty="0" smtClean="0"/>
              <a:t>Фонд социального страхования</a:t>
            </a:r>
          </a:p>
          <a:p>
            <a:r>
              <a:rPr lang="ru-RU" sz="3600" i="1" dirty="0" smtClean="0"/>
              <a:t>Федеральный фонд обязательного медицинского страхования</a:t>
            </a:r>
            <a:endParaRPr lang="ru-RU" sz="3600" i="1" dirty="0"/>
          </a:p>
        </p:txBody>
      </p:sp>
      <p:pic>
        <p:nvPicPr>
          <p:cNvPr id="2050" name="Picture 2" descr="C:\Users\Александр\Desktop\i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929066"/>
            <a:ext cx="1857388" cy="2159754"/>
          </a:xfrm>
          <a:prstGeom prst="rect">
            <a:avLst/>
          </a:prstGeom>
          <a:noFill/>
        </p:spPr>
      </p:pic>
      <p:pic>
        <p:nvPicPr>
          <p:cNvPr id="2051" name="Picture 3" descr="C:\Users\Александр\Desktop\i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4714884"/>
            <a:ext cx="2893224" cy="1928816"/>
          </a:xfrm>
          <a:prstGeom prst="rect">
            <a:avLst/>
          </a:prstGeom>
          <a:noFill/>
        </p:spPr>
      </p:pic>
      <p:pic>
        <p:nvPicPr>
          <p:cNvPr id="2052" name="Picture 4" descr="C:\Users\Александр\Desktop\i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4000504"/>
            <a:ext cx="2160285" cy="1714512"/>
          </a:xfrm>
          <a:prstGeom prst="rect">
            <a:avLst/>
          </a:prstGeom>
          <a:noFill/>
        </p:spPr>
      </p:pic>
      <p:pic>
        <p:nvPicPr>
          <p:cNvPr id="2053" name="Picture 5" descr="C:\Users\Александр\Desktop\i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43696" y="5072074"/>
            <a:ext cx="2300304" cy="164307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tx1"/>
                </a:solidFill>
              </a:rPr>
              <a:t>Формы социальной защиты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653582"/>
          </a:xfrm>
        </p:spPr>
        <p:txBody>
          <a:bodyPr/>
          <a:lstStyle/>
          <a:p>
            <a:r>
              <a:rPr lang="ru-RU" sz="3600" i="1" dirty="0" smtClean="0"/>
              <a:t>1. Социальное страхование</a:t>
            </a:r>
          </a:p>
          <a:p>
            <a:r>
              <a:rPr lang="ru-RU" sz="3600" i="1" dirty="0" smtClean="0"/>
              <a:t>2. Социальная помощь</a:t>
            </a:r>
          </a:p>
          <a:p>
            <a:r>
              <a:rPr lang="ru-RU" sz="3600" i="1" dirty="0" smtClean="0"/>
              <a:t>3. Пенсионное обеспечение</a:t>
            </a:r>
          </a:p>
          <a:p>
            <a:r>
              <a:rPr lang="ru-RU" sz="3600" i="1" dirty="0" smtClean="0"/>
              <a:t>4. Медицинское обеспечение</a:t>
            </a:r>
          </a:p>
          <a:p>
            <a:r>
              <a:rPr lang="ru-RU" sz="3600" i="1" dirty="0" smtClean="0"/>
              <a:t>5. Пособия, связанные с рождением и воспитанием детей.</a:t>
            </a:r>
          </a:p>
          <a:p>
            <a:endParaRPr lang="ru-RU" sz="3600" i="1" dirty="0" smtClean="0"/>
          </a:p>
          <a:p>
            <a:endParaRPr lang="ru-RU" sz="3600" i="1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</a:rPr>
              <a:t>1. Социальное  страхование 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991588"/>
          </a:xfrm>
        </p:spPr>
        <p:txBody>
          <a:bodyPr>
            <a:normAutofit fontScale="92500"/>
          </a:bodyPr>
          <a:lstStyle/>
          <a:p>
            <a:r>
              <a:rPr lang="ru-RU" sz="3600" b="1" i="1" dirty="0" smtClean="0"/>
              <a:t>– </a:t>
            </a:r>
            <a:r>
              <a:rPr lang="ru-RU" sz="3600" i="1" dirty="0" smtClean="0"/>
              <a:t>деятельность осуществляемая страховыми и пенсионными фондами, которая позволяет накапливать денежные средства работников, населения и оказывать им денежную помощь, выплаты в будущем.</a:t>
            </a:r>
            <a:endParaRPr lang="ru-RU" sz="3600" i="1" dirty="0"/>
          </a:p>
        </p:txBody>
      </p:sp>
      <p:pic>
        <p:nvPicPr>
          <p:cNvPr id="3074" name="Picture 2" descr="C:\Users\Александр\Desktop\i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929198"/>
            <a:ext cx="2286016" cy="1795301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1500166" y="214290"/>
            <a:ext cx="5643602" cy="142876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solidFill>
                  <a:schemeClr val="tx1"/>
                </a:solidFill>
                <a:latin typeface="Segoe" pitchFamily="34" charset="0"/>
              </a:rPr>
              <a:t>Обязательное социальное страхование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rot="10800000" flipV="1">
            <a:off x="1857356" y="1643050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rot="16200000" flipH="1">
            <a:off x="3251191" y="2822571"/>
            <a:ext cx="2285222" cy="7064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6072198" y="1643050"/>
            <a:ext cx="1428760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 bwMode="auto">
          <a:xfrm>
            <a:off x="285720" y="2428868"/>
            <a:ext cx="3429024" cy="157163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Segoe" pitchFamily="34" charset="0"/>
              </a:rPr>
              <a:t>пенсионное</a:t>
            </a:r>
          </a:p>
        </p:txBody>
      </p:sp>
      <p:sp>
        <p:nvSpPr>
          <p:cNvPr id="12" name="Овал 11"/>
          <p:cNvSpPr/>
          <p:nvPr/>
        </p:nvSpPr>
        <p:spPr bwMode="auto">
          <a:xfrm>
            <a:off x="2428860" y="4000504"/>
            <a:ext cx="3857652" cy="192882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Segoe" pitchFamily="34" charset="0"/>
              </a:rPr>
              <a:t>медицинское</a:t>
            </a:r>
          </a:p>
        </p:txBody>
      </p:sp>
      <p:sp>
        <p:nvSpPr>
          <p:cNvPr id="14" name="Овал 13"/>
          <p:cNvSpPr/>
          <p:nvPr/>
        </p:nvSpPr>
        <p:spPr bwMode="auto">
          <a:xfrm>
            <a:off x="5500694" y="2571744"/>
            <a:ext cx="3643306" cy="207170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chemeClr val="tx1"/>
                </a:solidFill>
                <a:latin typeface="Segoe" pitchFamily="34" charset="0"/>
              </a:rPr>
              <a:t>Страхование от несчастных случаев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2. Социальная помощь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600986"/>
          </a:xfrm>
        </p:spPr>
        <p:txBody>
          <a:bodyPr>
            <a:normAutofit lnSpcReduction="10000"/>
          </a:bodyPr>
          <a:lstStyle/>
          <a:p>
            <a:r>
              <a:rPr lang="ru-RU" sz="3600" i="1" dirty="0" smtClean="0"/>
              <a:t>- это предоставление гражданам социальных пособий, субсидий, социальных услуг и жизненно необходимых товаров.</a:t>
            </a:r>
          </a:p>
          <a:p>
            <a:r>
              <a:rPr lang="ru-RU" sz="3600" b="1" i="1" dirty="0" smtClean="0"/>
              <a:t>Основные формы</a:t>
            </a:r>
            <a:r>
              <a:rPr lang="ru-RU" sz="3600" i="1" dirty="0" smtClean="0"/>
              <a:t>: субсидии на коммунальные услуги,  бесплатные лекарства, путёвки и т.д.</a:t>
            </a:r>
            <a:endParaRPr lang="ru-RU" sz="3600" i="1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16189"/>
            <a:ext cx="8028529" cy="99719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600" b="1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Пенсионная </a:t>
            </a:r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 </a:t>
            </a:r>
            <a:b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ru-RU" sz="3600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Российской Федерации</a:t>
            </a:r>
            <a:endParaRPr sz="3600" b="1" i="1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404349" y="1196313"/>
            <a:ext cx="2735764" cy="4753694"/>
            <a:chOff x="720" y="1296"/>
            <a:chExt cx="1367" cy="2542"/>
          </a:xfrm>
        </p:grpSpPr>
        <p:sp>
          <p:nvSpPr>
            <p:cNvPr id="8210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1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2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3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4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8215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87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395"/>
              <a:chOff x="1289" y="582"/>
              <a:chExt cx="668" cy="652"/>
            </a:xfrm>
          </p:grpSpPr>
          <p:sp>
            <p:nvSpPr>
              <p:cNvPr id="8219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458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>
                <a:spAutoFit/>
              </a:bodyPr>
              <a:lstStyle/>
              <a:p>
                <a:endParaRPr lang="ru-RU"/>
              </a:p>
            </p:txBody>
          </p:sp>
          <p:sp>
            <p:nvSpPr>
              <p:cNvPr id="8220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21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22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endParaRPr lang="ru-RU"/>
              </a:p>
            </p:txBody>
          </p:sp>
          <p:sp>
            <p:nvSpPr>
              <p:cNvPr id="8223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endParaRPr lang="ru-RU"/>
              </a:p>
            </p:txBody>
          </p:sp>
        </p:grpSp>
        <p:sp>
          <p:nvSpPr>
            <p:cNvPr id="8217" name="Text Box 16"/>
            <p:cNvSpPr txBox="1">
              <a:spLocks noChangeArrowheads="1"/>
            </p:cNvSpPr>
            <p:nvPr/>
          </p:nvSpPr>
          <p:spPr bwMode="gray">
            <a:xfrm>
              <a:off x="1341" y="1400"/>
              <a:ext cx="102" cy="20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01370" tIns="50685" rIns="101370" bIns="50685">
              <a:spAutoFit/>
            </a:bodyPr>
            <a:lstStyle/>
            <a:p>
              <a:pPr algn="ctr" defTabSz="915001"/>
              <a:endParaRPr lang="ru-RU" dirty="0">
                <a:latin typeface="Arial" charset="0"/>
              </a:endParaRPr>
            </a:p>
          </p:txBody>
        </p:sp>
        <p:sp>
          <p:nvSpPr>
            <p:cNvPr id="8218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289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01370" tIns="50685" rIns="101370" bIns="50685">
              <a:spAutoFit/>
            </a:bodyPr>
            <a:lstStyle/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Страховое </a:t>
              </a:r>
            </a:p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пенсионное</a:t>
              </a:r>
            </a:p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обеспечение</a:t>
              </a:r>
            </a:p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(обязательное</a:t>
              </a:r>
            </a:p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пенсионное</a:t>
              </a:r>
            </a:p>
            <a:p>
              <a:pPr algn="ctr" defTabSz="915001"/>
              <a:r>
                <a:rPr lang="ru-RU" sz="2400" b="1" dirty="0">
                  <a:solidFill>
                    <a:schemeClr val="tx1"/>
                  </a:solidFill>
                  <a:latin typeface="Arial" charset="0"/>
                </a:rPr>
                <a:t>страхование)</a:t>
              </a:r>
              <a:endParaRPr lang="en-US" sz="2400" b="1" dirty="0">
                <a:solidFill>
                  <a:schemeClr val="tx1"/>
                </a:solidFill>
                <a:latin typeface="Arial" charset="0"/>
              </a:endParaRPr>
            </a:p>
          </p:txBody>
        </p:sp>
      </p:grpSp>
      <p:sp>
        <p:nvSpPr>
          <p:cNvPr id="8196" name="AutoShape 18"/>
          <p:cNvSpPr>
            <a:spLocks noChangeArrowheads="1"/>
          </p:cNvSpPr>
          <p:nvPr/>
        </p:nvSpPr>
        <p:spPr bwMode="gray">
          <a:xfrm>
            <a:off x="5219831" y="1560658"/>
            <a:ext cx="2730044" cy="3365168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8197" name="AutoShape 19"/>
          <p:cNvSpPr>
            <a:spLocks noChangeArrowheads="1"/>
          </p:cNvSpPr>
          <p:nvPr/>
        </p:nvSpPr>
        <p:spPr bwMode="gray">
          <a:xfrm>
            <a:off x="5262734" y="1567830"/>
            <a:ext cx="2647098" cy="3304922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8198" name="AutoShape 20"/>
          <p:cNvSpPr>
            <a:spLocks noChangeArrowheads="1"/>
          </p:cNvSpPr>
          <p:nvPr/>
        </p:nvSpPr>
        <p:spPr bwMode="gray">
          <a:xfrm>
            <a:off x="5282756" y="4000620"/>
            <a:ext cx="2612776" cy="836271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8199" name="AutoShape 21"/>
          <p:cNvSpPr>
            <a:spLocks noChangeArrowheads="1"/>
          </p:cNvSpPr>
          <p:nvPr/>
        </p:nvSpPr>
        <p:spPr bwMode="gray">
          <a:xfrm>
            <a:off x="5282756" y="1595084"/>
            <a:ext cx="2612776" cy="833403"/>
          </a:xfrm>
          <a:prstGeom prst="roundRect">
            <a:avLst>
              <a:gd name="adj" fmla="val 50000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8200" name="Oval 22"/>
          <p:cNvSpPr>
            <a:spLocks noChangeArrowheads="1"/>
          </p:cNvSpPr>
          <p:nvPr/>
        </p:nvSpPr>
        <p:spPr bwMode="gray">
          <a:xfrm>
            <a:off x="6159401" y="1196313"/>
            <a:ext cx="810861" cy="506625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</p:spPr>
        <p:txBody>
          <a:bodyPr lIns="82479" tIns="41239" rIns="82479" bIns="41239" anchor="ctr">
            <a:spAutoFit/>
          </a:bodyPr>
          <a:lstStyle/>
          <a:p>
            <a:endParaRPr lang="ru-RU"/>
          </a:p>
        </p:txBody>
      </p:sp>
      <p:sp>
        <p:nvSpPr>
          <p:cNvPr id="8201" name="Oval 23"/>
          <p:cNvSpPr>
            <a:spLocks noChangeArrowheads="1"/>
          </p:cNvSpPr>
          <p:nvPr/>
        </p:nvSpPr>
        <p:spPr bwMode="gray">
          <a:xfrm>
            <a:off x="6167982" y="1203486"/>
            <a:ext cx="785119" cy="731558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lIns="82479" tIns="41239" rIns="82479" bIns="41239" anchor="ctr"/>
          <a:lstStyle/>
          <a:p>
            <a:endParaRPr lang="ru-RU"/>
          </a:p>
        </p:txBody>
      </p:sp>
      <p:sp>
        <p:nvSpPr>
          <p:cNvPr id="8202" name="Oval 24"/>
          <p:cNvSpPr>
            <a:spLocks noChangeArrowheads="1"/>
          </p:cNvSpPr>
          <p:nvPr/>
        </p:nvSpPr>
        <p:spPr bwMode="gray">
          <a:xfrm>
            <a:off x="6176563" y="1206354"/>
            <a:ext cx="769389" cy="715779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lIns="82479" tIns="41239" rIns="82479" bIns="41239" anchor="ctr"/>
          <a:lstStyle/>
          <a:p>
            <a:endParaRPr lang="ru-RU"/>
          </a:p>
        </p:txBody>
      </p:sp>
      <p:sp>
        <p:nvSpPr>
          <p:cNvPr id="8203" name="Oval 25"/>
          <p:cNvSpPr>
            <a:spLocks noChangeArrowheads="1"/>
          </p:cNvSpPr>
          <p:nvPr/>
        </p:nvSpPr>
        <p:spPr bwMode="gray">
          <a:xfrm>
            <a:off x="6185143" y="1214961"/>
            <a:ext cx="729346" cy="665575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lIns="82479" tIns="41239" rIns="82479" bIns="41239" anchor="ctr"/>
          <a:lstStyle/>
          <a:p>
            <a:endParaRPr lang="ru-RU"/>
          </a:p>
        </p:txBody>
      </p:sp>
      <p:sp>
        <p:nvSpPr>
          <p:cNvPr id="8204" name="Oval 26"/>
          <p:cNvSpPr>
            <a:spLocks noChangeArrowheads="1"/>
          </p:cNvSpPr>
          <p:nvPr/>
        </p:nvSpPr>
        <p:spPr bwMode="gray">
          <a:xfrm>
            <a:off x="6229475" y="1232174"/>
            <a:ext cx="647832" cy="54221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</p:spPr>
        <p:txBody>
          <a:bodyPr vert="eaVert" wrap="none" lIns="82479" tIns="41239" rIns="82479" bIns="41239" anchor="ctr"/>
          <a:lstStyle/>
          <a:p>
            <a:endParaRPr lang="ru-RU"/>
          </a:p>
        </p:txBody>
      </p:sp>
      <p:sp>
        <p:nvSpPr>
          <p:cNvPr id="8205" name="Text Box 27"/>
          <p:cNvSpPr txBox="1">
            <a:spLocks noChangeArrowheads="1"/>
          </p:cNvSpPr>
          <p:nvPr/>
        </p:nvSpPr>
        <p:spPr bwMode="gray">
          <a:xfrm>
            <a:off x="6462581" y="1392830"/>
            <a:ext cx="184721" cy="369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91436" tIns="45718" rIns="91436" bIns="45718">
            <a:spAutoFit/>
          </a:bodyPr>
          <a:lstStyle/>
          <a:p>
            <a:pPr algn="ctr" defTabSz="915001"/>
            <a:endParaRPr lang="ru-RU" dirty="0">
              <a:latin typeface="Arial" charset="0"/>
            </a:endParaRPr>
          </a:p>
        </p:txBody>
      </p:sp>
      <p:sp>
        <p:nvSpPr>
          <p:cNvPr id="8206" name="Text Box 28"/>
          <p:cNvSpPr txBox="1">
            <a:spLocks noChangeArrowheads="1"/>
          </p:cNvSpPr>
          <p:nvPr/>
        </p:nvSpPr>
        <p:spPr bwMode="gray">
          <a:xfrm>
            <a:off x="5292766" y="2493036"/>
            <a:ext cx="2595614" cy="115415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>
            <a:spAutoFit/>
          </a:bodyPr>
          <a:lstStyle/>
          <a:p>
            <a:pPr algn="ctr" defTabSz="915001"/>
            <a:r>
              <a:rPr lang="ru-RU" sz="2100" b="1" dirty="0">
                <a:solidFill>
                  <a:schemeClr val="tx1"/>
                </a:solidFill>
                <a:latin typeface="Arial" charset="0"/>
              </a:rPr>
              <a:t>Государственное</a:t>
            </a:r>
          </a:p>
          <a:p>
            <a:pPr algn="ctr" defTabSz="915001"/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пенсионное</a:t>
            </a:r>
          </a:p>
          <a:p>
            <a:pPr algn="ctr" defTabSz="915001"/>
            <a:r>
              <a:rPr lang="ru-RU" sz="2400" b="1" dirty="0">
                <a:solidFill>
                  <a:schemeClr val="tx1"/>
                </a:solidFill>
                <a:latin typeface="Arial" charset="0"/>
              </a:rPr>
              <a:t>обеспечение</a:t>
            </a:r>
          </a:p>
        </p:txBody>
      </p:sp>
      <p:sp>
        <p:nvSpPr>
          <p:cNvPr id="8207" name="AutoShape 29"/>
          <p:cNvSpPr>
            <a:spLocks noChangeArrowheads="1"/>
          </p:cNvSpPr>
          <p:nvPr/>
        </p:nvSpPr>
        <p:spPr bwMode="gray">
          <a:xfrm>
            <a:off x="5224122" y="4925826"/>
            <a:ext cx="2731473" cy="1025616"/>
          </a:xfrm>
          <a:prstGeom prst="roundRect">
            <a:avLst>
              <a:gd name="adj" fmla="val 40389"/>
            </a:avLst>
          </a:prstGeom>
          <a:gradFill rotWithShape="1">
            <a:gsLst>
              <a:gs pos="0">
                <a:srgbClr val="58A4AE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8208" name="AutoShape 30"/>
          <p:cNvSpPr>
            <a:spLocks noChangeArrowheads="1"/>
          </p:cNvSpPr>
          <p:nvPr/>
        </p:nvSpPr>
        <p:spPr bwMode="gray">
          <a:xfrm>
            <a:off x="5279895" y="4954514"/>
            <a:ext cx="2612776" cy="9108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2B2BB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lIns="82479" tIns="41239" rIns="82479" bIns="41239" anchor="ctr"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10224" y="1510453"/>
            <a:ext cx="4177295" cy="2016806"/>
            <a:chOff x="816" y="2304"/>
            <a:chExt cx="1440" cy="448"/>
          </a:xfrm>
        </p:grpSpPr>
        <p:sp>
          <p:nvSpPr>
            <p:cNvPr id="9231" name="Freeform 3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7412" name="Rectangle 4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lIns="101370" tIns="50685" rIns="101370" bIns="50685" anchor="ctr"/>
            <a:lstStyle/>
            <a:p>
              <a:pPr algn="ctr" defTabSz="915001">
                <a:defRPr/>
              </a:pPr>
              <a:r>
                <a:rPr lang="ru-RU" b="1" dirty="0">
                  <a:latin typeface="Arial" charset="0"/>
                </a:rPr>
                <a:t>Финансирование </a:t>
              </a:r>
            </a:p>
            <a:p>
              <a:pPr algn="ctr" defTabSz="915001">
                <a:defRPr/>
              </a:pPr>
              <a:r>
                <a:rPr lang="ru-RU" b="1" dirty="0">
                  <a:latin typeface="Arial" charset="0"/>
                </a:rPr>
                <a:t>из средств </a:t>
              </a:r>
            </a:p>
            <a:p>
              <a:pPr algn="ctr" defTabSz="915001">
                <a:defRPr/>
              </a:pPr>
              <a:r>
                <a:rPr lang="ru-RU" b="1" dirty="0">
                  <a:latin typeface="Arial" charset="0"/>
                </a:rPr>
                <a:t>федерального бюджета</a:t>
              </a:r>
              <a:endParaRPr lang="en-US" b="1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endParaRPr>
            </a:p>
          </p:txBody>
        </p:sp>
      </p:grp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10224" y="3885866"/>
            <a:ext cx="4177295" cy="2015371"/>
            <a:chOff x="816" y="2304"/>
            <a:chExt cx="1440" cy="448"/>
          </a:xfrm>
        </p:grpSpPr>
        <p:sp>
          <p:nvSpPr>
            <p:cNvPr id="9229" name="Freeform 9"/>
            <p:cNvSpPr>
              <a:spLocks/>
            </p:cNvSpPr>
            <p:nvPr/>
          </p:nvSpPr>
          <p:spPr bwMode="gray">
            <a:xfrm>
              <a:off x="901" y="2562"/>
              <a:ext cx="1270" cy="190"/>
            </a:xfrm>
            <a:custGeom>
              <a:avLst/>
              <a:gdLst>
                <a:gd name="T0" fmla="*/ 1120 w 1120"/>
                <a:gd name="T1" fmla="*/ 252 h 252"/>
                <a:gd name="T2" fmla="*/ 1116 w 1120"/>
                <a:gd name="T3" fmla="*/ 250 h 252"/>
                <a:gd name="T4" fmla="*/ 1100 w 1120"/>
                <a:gd name="T5" fmla="*/ 246 h 252"/>
                <a:gd name="T6" fmla="*/ 1074 w 1120"/>
                <a:gd name="T7" fmla="*/ 240 h 252"/>
                <a:gd name="T8" fmla="*/ 1038 w 1120"/>
                <a:gd name="T9" fmla="*/ 232 h 252"/>
                <a:gd name="T10" fmla="*/ 992 w 1120"/>
                <a:gd name="T11" fmla="*/ 222 h 252"/>
                <a:gd name="T12" fmla="*/ 938 w 1120"/>
                <a:gd name="T13" fmla="*/ 212 h 252"/>
                <a:gd name="T14" fmla="*/ 876 w 1120"/>
                <a:gd name="T15" fmla="*/ 204 h 252"/>
                <a:gd name="T16" fmla="*/ 806 w 1120"/>
                <a:gd name="T17" fmla="*/ 196 h 252"/>
                <a:gd name="T18" fmla="*/ 730 w 1120"/>
                <a:gd name="T19" fmla="*/ 190 h 252"/>
                <a:gd name="T20" fmla="*/ 646 w 1120"/>
                <a:gd name="T21" fmla="*/ 184 h 252"/>
                <a:gd name="T22" fmla="*/ 556 w 1120"/>
                <a:gd name="T23" fmla="*/ 184 h 252"/>
                <a:gd name="T24" fmla="*/ 466 w 1120"/>
                <a:gd name="T25" fmla="*/ 184 h 252"/>
                <a:gd name="T26" fmla="*/ 384 w 1120"/>
                <a:gd name="T27" fmla="*/ 190 h 252"/>
                <a:gd name="T28" fmla="*/ 308 w 1120"/>
                <a:gd name="T29" fmla="*/ 196 h 252"/>
                <a:gd name="T30" fmla="*/ 238 w 1120"/>
                <a:gd name="T31" fmla="*/ 204 h 252"/>
                <a:gd name="T32" fmla="*/ 178 w 1120"/>
                <a:gd name="T33" fmla="*/ 212 h 252"/>
                <a:gd name="T34" fmla="*/ 126 w 1120"/>
                <a:gd name="T35" fmla="*/ 222 h 252"/>
                <a:gd name="T36" fmla="*/ 82 w 1120"/>
                <a:gd name="T37" fmla="*/ 232 h 252"/>
                <a:gd name="T38" fmla="*/ 46 w 1120"/>
                <a:gd name="T39" fmla="*/ 240 h 252"/>
                <a:gd name="T40" fmla="*/ 20 w 1120"/>
                <a:gd name="T41" fmla="*/ 246 h 252"/>
                <a:gd name="T42" fmla="*/ 6 w 1120"/>
                <a:gd name="T43" fmla="*/ 250 h 252"/>
                <a:gd name="T44" fmla="*/ 0 w 1120"/>
                <a:gd name="T45" fmla="*/ 252 h 252"/>
                <a:gd name="T46" fmla="*/ 0 w 1120"/>
                <a:gd name="T47" fmla="*/ 62 h 252"/>
                <a:gd name="T48" fmla="*/ 560 w 1120"/>
                <a:gd name="T49" fmla="*/ 0 h 252"/>
                <a:gd name="T50" fmla="*/ 1120 w 1120"/>
                <a:gd name="T51" fmla="*/ 62 h 252"/>
                <a:gd name="T52" fmla="*/ 1120 w 1120"/>
                <a:gd name="T53" fmla="*/ 252 h 252"/>
                <a:gd name="T54" fmla="*/ 1120 w 1120"/>
                <a:gd name="T55" fmla="*/ 252 h 25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120"/>
                <a:gd name="T85" fmla="*/ 0 h 252"/>
                <a:gd name="T86" fmla="*/ 1120 w 1120"/>
                <a:gd name="T87" fmla="*/ 252 h 25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120" h="252">
                  <a:moveTo>
                    <a:pt x="1120" y="252"/>
                  </a:moveTo>
                  <a:lnTo>
                    <a:pt x="1116" y="250"/>
                  </a:lnTo>
                  <a:lnTo>
                    <a:pt x="1100" y="246"/>
                  </a:lnTo>
                  <a:lnTo>
                    <a:pt x="1074" y="240"/>
                  </a:lnTo>
                  <a:lnTo>
                    <a:pt x="1038" y="232"/>
                  </a:lnTo>
                  <a:lnTo>
                    <a:pt x="992" y="222"/>
                  </a:lnTo>
                  <a:lnTo>
                    <a:pt x="938" y="212"/>
                  </a:lnTo>
                  <a:lnTo>
                    <a:pt x="876" y="204"/>
                  </a:lnTo>
                  <a:lnTo>
                    <a:pt x="806" y="196"/>
                  </a:lnTo>
                  <a:lnTo>
                    <a:pt x="730" y="190"/>
                  </a:lnTo>
                  <a:lnTo>
                    <a:pt x="646" y="184"/>
                  </a:lnTo>
                  <a:lnTo>
                    <a:pt x="556" y="184"/>
                  </a:lnTo>
                  <a:lnTo>
                    <a:pt x="466" y="184"/>
                  </a:lnTo>
                  <a:lnTo>
                    <a:pt x="384" y="190"/>
                  </a:lnTo>
                  <a:lnTo>
                    <a:pt x="308" y="196"/>
                  </a:lnTo>
                  <a:lnTo>
                    <a:pt x="238" y="204"/>
                  </a:lnTo>
                  <a:lnTo>
                    <a:pt x="178" y="212"/>
                  </a:lnTo>
                  <a:lnTo>
                    <a:pt x="126" y="222"/>
                  </a:lnTo>
                  <a:lnTo>
                    <a:pt x="82" y="232"/>
                  </a:lnTo>
                  <a:lnTo>
                    <a:pt x="46" y="240"/>
                  </a:lnTo>
                  <a:lnTo>
                    <a:pt x="20" y="246"/>
                  </a:lnTo>
                  <a:lnTo>
                    <a:pt x="6" y="250"/>
                  </a:lnTo>
                  <a:lnTo>
                    <a:pt x="0" y="252"/>
                  </a:lnTo>
                  <a:lnTo>
                    <a:pt x="0" y="62"/>
                  </a:lnTo>
                  <a:lnTo>
                    <a:pt x="560" y="0"/>
                  </a:lnTo>
                  <a:lnTo>
                    <a:pt x="1120" y="62"/>
                  </a:lnTo>
                  <a:lnTo>
                    <a:pt x="1120" y="2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30" name="Rectangle 10"/>
            <p:cNvSpPr>
              <a:spLocks noChangeArrowheads="1"/>
            </p:cNvSpPr>
            <p:nvPr/>
          </p:nvSpPr>
          <p:spPr bwMode="gray">
            <a:xfrm>
              <a:off x="816" y="2304"/>
              <a:ext cx="1440" cy="393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101370" tIns="50685" rIns="101370" bIns="50685" anchor="ctr"/>
            <a:lstStyle/>
            <a:p>
              <a:pPr algn="ctr" defTabSz="915001"/>
              <a:r>
                <a:rPr lang="ru-RU" b="1" dirty="0">
                  <a:latin typeface="Arial" charset="0"/>
                </a:rPr>
                <a:t>Категории граждан, имеющих право на пенсию по государственному пенсионному обеспечению</a:t>
              </a:r>
              <a:endParaRPr lang="en-US" b="1" dirty="0">
                <a:latin typeface="Arial" charset="0"/>
              </a:endParaRPr>
            </a:p>
          </p:txBody>
        </p:sp>
      </p:grpSp>
      <p:sp>
        <p:nvSpPr>
          <p:cNvPr id="17420" name="Rectangle 12"/>
          <p:cNvSpPr>
            <a:spLocks noGrp="1" noChangeArrowheads="1"/>
          </p:cNvSpPr>
          <p:nvPr>
            <p:ph type="title"/>
          </p:nvPr>
        </p:nvSpPr>
        <p:spPr bwMode="black">
          <a:xfrm>
            <a:off x="457629" y="176435"/>
            <a:ext cx="7390709" cy="997196"/>
          </a:xfrm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chemeClr val="tx1"/>
                </a:solidFill>
              </a:rPr>
              <a:t>Государственное </a:t>
            </a:r>
            <a:br>
              <a:rPr lang="ru-RU" sz="3600" b="1" dirty="0">
                <a:solidFill>
                  <a:schemeClr val="tx1"/>
                </a:solidFill>
              </a:rPr>
            </a:br>
            <a:r>
              <a:rPr lang="ru-RU" sz="3600" b="1" dirty="0">
                <a:solidFill>
                  <a:schemeClr val="tx1"/>
                </a:solidFill>
              </a:rPr>
              <a:t>пенсионное обеспечение</a:t>
            </a:r>
            <a:endParaRPr sz="3600" b="1" dirty="0">
              <a:solidFill>
                <a:schemeClr val="tx1"/>
              </a:solidFill>
            </a:endParaRPr>
          </a:p>
        </p:txBody>
      </p:sp>
      <p:sp>
        <p:nvSpPr>
          <p:cNvPr id="9222" name="Freeform 15"/>
          <p:cNvSpPr>
            <a:spLocks/>
          </p:cNvSpPr>
          <p:nvPr/>
        </p:nvSpPr>
        <p:spPr bwMode="gray">
          <a:xfrm rot="-5400000">
            <a:off x="4348834" y="4341185"/>
            <a:ext cx="1467419" cy="872355"/>
          </a:xfrm>
          <a:custGeom>
            <a:avLst/>
            <a:gdLst>
              <a:gd name="T0" fmla="*/ 0 w 735"/>
              <a:gd name="T1" fmla="*/ 0 h 532"/>
              <a:gd name="T2" fmla="*/ 382 w 735"/>
              <a:gd name="T3" fmla="*/ 202 h 532"/>
              <a:gd name="T4" fmla="*/ 577 w 735"/>
              <a:gd name="T5" fmla="*/ 202 h 532"/>
              <a:gd name="T6" fmla="*/ 637 w 735"/>
              <a:gd name="T7" fmla="*/ 249 h 532"/>
              <a:gd name="T8" fmla="*/ 639 w 735"/>
              <a:gd name="T9" fmla="*/ 402 h 532"/>
              <a:gd name="T10" fmla="*/ 598 w 735"/>
              <a:gd name="T11" fmla="*/ 400 h 532"/>
              <a:gd name="T12" fmla="*/ 669 w 735"/>
              <a:gd name="T13" fmla="*/ 532 h 532"/>
              <a:gd name="T14" fmla="*/ 735 w 735"/>
              <a:gd name="T15" fmla="*/ 402 h 532"/>
              <a:gd name="T16" fmla="*/ 696 w 735"/>
              <a:gd name="T17" fmla="*/ 402 h 532"/>
              <a:gd name="T18" fmla="*/ 694 w 735"/>
              <a:gd name="T19" fmla="*/ 226 h 532"/>
              <a:gd name="T20" fmla="*/ 616 w 735"/>
              <a:gd name="T21" fmla="*/ 150 h 532"/>
              <a:gd name="T22" fmla="*/ 335 w 735"/>
              <a:gd name="T23" fmla="*/ 149 h 532"/>
              <a:gd name="T24" fmla="*/ 69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9223" name="Freeform 16"/>
          <p:cNvSpPr>
            <a:spLocks/>
          </p:cNvSpPr>
          <p:nvPr/>
        </p:nvSpPr>
        <p:spPr bwMode="gray">
          <a:xfrm rot="-5400000">
            <a:off x="4861164" y="3123532"/>
            <a:ext cx="284017" cy="988192"/>
          </a:xfrm>
          <a:custGeom>
            <a:avLst/>
            <a:gdLst>
              <a:gd name="T0" fmla="*/ 37 w 142"/>
              <a:gd name="T1" fmla="*/ 1 h 604"/>
              <a:gd name="T2" fmla="*/ 45 w 142"/>
              <a:gd name="T3" fmla="*/ 472 h 604"/>
              <a:gd name="T4" fmla="*/ 0 w 142"/>
              <a:gd name="T5" fmla="*/ 474 h 604"/>
              <a:gd name="T6" fmla="*/ 72 w 142"/>
              <a:gd name="T7" fmla="*/ 604 h 604"/>
              <a:gd name="T8" fmla="*/ 142 w 142"/>
              <a:gd name="T9" fmla="*/ 474 h 604"/>
              <a:gd name="T10" fmla="*/ 100 w 142"/>
              <a:gd name="T11" fmla="*/ 474 h 604"/>
              <a:gd name="T12" fmla="*/ 99 w 142"/>
              <a:gd name="T13" fmla="*/ 0 h 604"/>
              <a:gd name="T14" fmla="*/ 37 w 142"/>
              <a:gd name="T15" fmla="*/ 1 h 604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42"/>
              <a:gd name="T25" fmla="*/ 0 h 604"/>
              <a:gd name="T26" fmla="*/ 142 w 142"/>
              <a:gd name="T27" fmla="*/ 604 h 604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42" h="604">
                <a:moveTo>
                  <a:pt x="37" y="1"/>
                </a:moveTo>
                <a:lnTo>
                  <a:pt x="45" y="472"/>
                </a:lnTo>
                <a:lnTo>
                  <a:pt x="0" y="474"/>
                </a:lnTo>
                <a:lnTo>
                  <a:pt x="72" y="604"/>
                </a:lnTo>
                <a:lnTo>
                  <a:pt x="142" y="474"/>
                </a:lnTo>
                <a:lnTo>
                  <a:pt x="100" y="474"/>
                </a:lnTo>
                <a:lnTo>
                  <a:pt x="99" y="0"/>
                </a:lnTo>
                <a:lnTo>
                  <a:pt x="37" y="1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sp>
        <p:nvSpPr>
          <p:cNvPr id="9224" name="Freeform 17"/>
          <p:cNvSpPr>
            <a:spLocks/>
          </p:cNvSpPr>
          <p:nvPr/>
        </p:nvSpPr>
        <p:spPr bwMode="gray">
          <a:xfrm rot="16200000" flipH="1">
            <a:off x="4313081" y="2024584"/>
            <a:ext cx="1467420" cy="872355"/>
          </a:xfrm>
          <a:custGeom>
            <a:avLst/>
            <a:gdLst>
              <a:gd name="T0" fmla="*/ 0 w 735"/>
              <a:gd name="T1" fmla="*/ 0 h 532"/>
              <a:gd name="T2" fmla="*/ 382 w 735"/>
              <a:gd name="T3" fmla="*/ 202 h 532"/>
              <a:gd name="T4" fmla="*/ 577 w 735"/>
              <a:gd name="T5" fmla="*/ 202 h 532"/>
              <a:gd name="T6" fmla="*/ 637 w 735"/>
              <a:gd name="T7" fmla="*/ 249 h 532"/>
              <a:gd name="T8" fmla="*/ 639 w 735"/>
              <a:gd name="T9" fmla="*/ 402 h 532"/>
              <a:gd name="T10" fmla="*/ 598 w 735"/>
              <a:gd name="T11" fmla="*/ 400 h 532"/>
              <a:gd name="T12" fmla="*/ 669 w 735"/>
              <a:gd name="T13" fmla="*/ 532 h 532"/>
              <a:gd name="T14" fmla="*/ 735 w 735"/>
              <a:gd name="T15" fmla="*/ 402 h 532"/>
              <a:gd name="T16" fmla="*/ 696 w 735"/>
              <a:gd name="T17" fmla="*/ 402 h 532"/>
              <a:gd name="T18" fmla="*/ 694 w 735"/>
              <a:gd name="T19" fmla="*/ 226 h 532"/>
              <a:gd name="T20" fmla="*/ 616 w 735"/>
              <a:gd name="T21" fmla="*/ 150 h 532"/>
              <a:gd name="T22" fmla="*/ 335 w 735"/>
              <a:gd name="T23" fmla="*/ 149 h 532"/>
              <a:gd name="T24" fmla="*/ 69 w 735"/>
              <a:gd name="T25" fmla="*/ 0 h 532"/>
              <a:gd name="T26" fmla="*/ 0 w 735"/>
              <a:gd name="T27" fmla="*/ 0 h 532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735"/>
              <a:gd name="T43" fmla="*/ 0 h 532"/>
              <a:gd name="T44" fmla="*/ 735 w 735"/>
              <a:gd name="T45" fmla="*/ 532 h 532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735" h="532">
                <a:moveTo>
                  <a:pt x="0" y="0"/>
                </a:moveTo>
                <a:cubicBezTo>
                  <a:pt x="0" y="0"/>
                  <a:pt x="85" y="216"/>
                  <a:pt x="382" y="202"/>
                </a:cubicBezTo>
                <a:cubicBezTo>
                  <a:pt x="479" y="202"/>
                  <a:pt x="577" y="202"/>
                  <a:pt x="577" y="202"/>
                </a:cubicBezTo>
                <a:cubicBezTo>
                  <a:pt x="577" y="202"/>
                  <a:pt x="639" y="201"/>
                  <a:pt x="637" y="249"/>
                </a:cubicBezTo>
                <a:cubicBezTo>
                  <a:pt x="638" y="325"/>
                  <a:pt x="639" y="402"/>
                  <a:pt x="639" y="402"/>
                </a:cubicBezTo>
                <a:lnTo>
                  <a:pt x="598" y="400"/>
                </a:lnTo>
                <a:lnTo>
                  <a:pt x="669" y="532"/>
                </a:lnTo>
                <a:lnTo>
                  <a:pt x="735" y="402"/>
                </a:lnTo>
                <a:lnTo>
                  <a:pt x="696" y="402"/>
                </a:lnTo>
                <a:cubicBezTo>
                  <a:pt x="696" y="402"/>
                  <a:pt x="695" y="314"/>
                  <a:pt x="694" y="226"/>
                </a:cubicBezTo>
                <a:cubicBezTo>
                  <a:pt x="687" y="160"/>
                  <a:pt x="616" y="150"/>
                  <a:pt x="616" y="150"/>
                </a:cubicBezTo>
                <a:cubicBezTo>
                  <a:pt x="556" y="137"/>
                  <a:pt x="473" y="153"/>
                  <a:pt x="335" y="149"/>
                </a:cubicBezTo>
                <a:cubicBezTo>
                  <a:pt x="110" y="126"/>
                  <a:pt x="69" y="0"/>
                  <a:pt x="69" y="0"/>
                </a:cubicBez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lIns="82479" tIns="41239" rIns="82479" bIns="41239" anchor="ctr"/>
          <a:lstStyle/>
          <a:p>
            <a:endParaRPr lang="ru-RU"/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5518720" y="1998158"/>
            <a:ext cx="3334972" cy="3931171"/>
            <a:chOff x="2686" y="1297"/>
            <a:chExt cx="2332" cy="672"/>
          </a:xfrm>
        </p:grpSpPr>
        <p:sp>
          <p:nvSpPr>
            <p:cNvPr id="17428" name="AutoShape 20"/>
            <p:cNvSpPr>
              <a:spLocks noChangeArrowheads="1"/>
            </p:cNvSpPr>
            <p:nvPr/>
          </p:nvSpPr>
          <p:spPr bwMode="ltGray">
            <a:xfrm>
              <a:off x="2686" y="1297"/>
              <a:ext cx="2332" cy="672"/>
            </a:xfrm>
            <a:prstGeom prst="roundRect">
              <a:avLst>
                <a:gd name="adj" fmla="val 11921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pic>
          <p:nvPicPr>
            <p:cNvPr id="9228" name="Picture 21" descr="Picture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28" y="1329"/>
              <a:ext cx="499" cy="424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</p:grp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5841921" y="2062707"/>
            <a:ext cx="2854461" cy="364714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6" tIns="45718" rIns="91436" bIns="45718">
            <a:spAutoFit/>
          </a:bodyPr>
          <a:lstStyle/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Военнослужащие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Участники Великой Отечественной войны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Граждане, награжденные знаком «Жителю блокадного Ленинграда»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Граждане, пострадавшие в результате радиационных или техногенных катастроф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Граждане из числа космонавтов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Граждане из числа работников летно-испытательного состава </a:t>
            </a:r>
          </a:p>
          <a:p>
            <a:pPr defTabSz="915001">
              <a:buFont typeface="Wingdings" pitchFamily="2" charset="2"/>
              <a:buChar char="v"/>
            </a:pPr>
            <a:r>
              <a:rPr lang="ru-RU" sz="1400" b="1" dirty="0">
                <a:latin typeface="Arial" charset="0"/>
              </a:rPr>
              <a:t>Нетрудоспособные граждане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Тема7">
  <a:themeElements>
    <a:clrScheme name="Gold Template Template">
      <a:dk1>
        <a:srgbClr val="000000"/>
      </a:dk1>
      <a:lt1>
        <a:srgbClr val="FFFFFF"/>
      </a:lt1>
      <a:dk2>
        <a:srgbClr val="AF8621"/>
      </a:dk2>
      <a:lt2>
        <a:srgbClr val="FFFC80"/>
      </a:lt2>
      <a:accent1>
        <a:srgbClr val="FFC000"/>
      </a:accent1>
      <a:accent2>
        <a:srgbClr val="0684A2"/>
      </a:accent2>
      <a:accent3>
        <a:srgbClr val="DF8045"/>
      </a:accent3>
      <a:accent4>
        <a:srgbClr val="919E7A"/>
      </a:accent4>
      <a:accent5>
        <a:srgbClr val="FF9929"/>
      </a:accent5>
      <a:accent6>
        <a:srgbClr val="7D3DA1"/>
      </a:accent6>
      <a:hlink>
        <a:srgbClr val="F3EB4F"/>
      </a:hlink>
      <a:folHlink>
        <a:srgbClr val="F0ED7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Белый текст и шрифт Courier для слайдов с кодом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Тема7</Template>
  <TotalTime>104</TotalTime>
  <Words>488</Words>
  <Application>Microsoft Office PowerPoint</Application>
  <PresentationFormat>Экран (4:3)</PresentationFormat>
  <Paragraphs>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Тема7</vt:lpstr>
      <vt:lpstr>Белый текст и шрифт Courier для слайдов с кодом</vt:lpstr>
      <vt:lpstr>Официальная</vt:lpstr>
      <vt:lpstr>Правовые  основы социальной защиты и социального обеспечения</vt:lpstr>
      <vt:lpstr>1. Россия- социальное государство</vt:lpstr>
      <vt:lpstr>Государственные внебюджетные фонды</vt:lpstr>
      <vt:lpstr>Формы социальной защиты</vt:lpstr>
      <vt:lpstr>1. Социальное  страхование </vt:lpstr>
      <vt:lpstr>Презентация PowerPoint</vt:lpstr>
      <vt:lpstr>2. Социальная помощь</vt:lpstr>
      <vt:lpstr>3. Пенсионная система  Российской Федерации</vt:lpstr>
      <vt:lpstr>Государственное  пенсионное обеспечение</vt:lpstr>
      <vt:lpstr>Виды трудовой пенсии</vt:lpstr>
      <vt:lpstr>Исчисление размера пенсии</vt:lpstr>
      <vt:lpstr>Переход на пенсию по старости</vt:lpstr>
      <vt:lpstr>Презентация PowerPoint</vt:lpstr>
      <vt:lpstr>4. Медицинское обеспечение</vt:lpstr>
      <vt:lpstr>   5. Пособия, связанные с рождением и воспитанием детей.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 основы социальной защиты и социального обеспечения</dc:title>
  <dc:creator>Александр</dc:creator>
  <cp:lastModifiedBy>Черменинова </cp:lastModifiedBy>
  <cp:revision>15</cp:revision>
  <dcterms:created xsi:type="dcterms:W3CDTF">2014-04-05T04:43:50Z</dcterms:created>
  <dcterms:modified xsi:type="dcterms:W3CDTF">2017-03-13T08:52:17Z</dcterms:modified>
</cp:coreProperties>
</file>