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1" r:id="rId2"/>
    <p:sldId id="257" r:id="rId3"/>
    <p:sldId id="437" r:id="rId4"/>
    <p:sldId id="435" r:id="rId5"/>
    <p:sldId id="431" r:id="rId6"/>
    <p:sldId id="342" r:id="rId7"/>
    <p:sldId id="262" r:id="rId8"/>
    <p:sldId id="271" r:id="rId9"/>
    <p:sldId id="400" r:id="rId10"/>
    <p:sldId id="385" r:id="rId11"/>
    <p:sldId id="434" r:id="rId12"/>
    <p:sldId id="402" r:id="rId13"/>
    <p:sldId id="425" r:id="rId14"/>
    <p:sldId id="386" r:id="rId15"/>
    <p:sldId id="426" r:id="rId16"/>
    <p:sldId id="391" r:id="rId17"/>
    <p:sldId id="392" r:id="rId18"/>
    <p:sldId id="389" r:id="rId19"/>
    <p:sldId id="388" r:id="rId20"/>
    <p:sldId id="432" r:id="rId21"/>
    <p:sldId id="439" r:id="rId22"/>
    <p:sldId id="440" r:id="rId23"/>
    <p:sldId id="429" r:id="rId24"/>
    <p:sldId id="441" r:id="rId25"/>
    <p:sldId id="443" r:id="rId26"/>
    <p:sldId id="442" r:id="rId27"/>
    <p:sldId id="394" r:id="rId28"/>
    <p:sldId id="436" r:id="rId29"/>
    <p:sldId id="433" r:id="rId30"/>
    <p:sldId id="403" r:id="rId31"/>
    <p:sldId id="414" r:id="rId32"/>
    <p:sldId id="419" r:id="rId33"/>
    <p:sldId id="418" r:id="rId34"/>
    <p:sldId id="417" r:id="rId35"/>
    <p:sldId id="415" r:id="rId36"/>
    <p:sldId id="416" r:id="rId37"/>
    <p:sldId id="420" r:id="rId38"/>
    <p:sldId id="421" r:id="rId39"/>
    <p:sldId id="422" r:id="rId40"/>
    <p:sldId id="423" r:id="rId41"/>
    <p:sldId id="424" r:id="rId42"/>
    <p:sldId id="406" r:id="rId43"/>
    <p:sldId id="398" r:id="rId44"/>
    <p:sldId id="397" r:id="rId45"/>
    <p:sldId id="399" r:id="rId46"/>
    <p:sldId id="405" r:id="rId47"/>
    <p:sldId id="404" r:id="rId48"/>
    <p:sldId id="384"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8"/>
    <a:srgbClr val="003A48"/>
    <a:srgbClr val="055E68"/>
    <a:srgbClr val="055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8041" autoAdjust="0"/>
    <p:restoredTop sz="99021" autoAdjust="0"/>
  </p:normalViewPr>
  <p:slideViewPr>
    <p:cSldViewPr snapToGrid="0">
      <p:cViewPr>
        <p:scale>
          <a:sx n="90" d="100"/>
          <a:sy n="90" d="100"/>
        </p:scale>
        <p:origin x="-630"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45497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69445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58846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426630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98965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176457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397827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22540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183286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133419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8FA7ED-EB1E-4B4D-BA15-160ABD6DA585}" type="datetimeFigureOut">
              <a:rPr lang="ru-RU" smtClean="0"/>
              <a:pPr/>
              <a:t>26.03.2020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155053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FA7ED-EB1E-4B4D-BA15-160ABD6DA585}" type="datetimeFigureOut">
              <a:rPr lang="ru-RU" smtClean="0"/>
              <a:pPr/>
              <a:t>26.03.2020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41471-2104-4F44-89AA-8306231FA473}" type="slidenum">
              <a:rPr lang="ru-RU" smtClean="0"/>
              <a:pPr/>
              <a:t>‹#›</a:t>
            </a:fld>
            <a:endParaRPr lang="ru-RU" dirty="0"/>
          </a:p>
        </p:txBody>
      </p:sp>
    </p:spTree>
    <p:extLst>
      <p:ext uri="{BB962C8B-B14F-4D97-AF65-F5344CB8AC3E}">
        <p14:creationId xmlns:p14="http://schemas.microsoft.com/office/powerpoint/2010/main" val="4033942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docs.edu.gov.ru/document/26aa857e0152bd199507ffaa15f77c5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uchi.ru/"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www.pcbl.ru/" TargetMode="External"/><Relationship Id="rId4" Type="http://schemas.openxmlformats.org/officeDocument/2006/relationships/hyperlink" Target="https://www.yaklass.r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resh.edu.ru/"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uchebnik.mos.ru/catalogu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foxford.ru/" TargetMode="External"/><Relationship Id="rId7" Type="http://schemas.openxmlformats.org/officeDocument/2006/relationships/hyperlink" Target="https://site.bilet.worldskills.ru/"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mosobr.tv/" TargetMode="External"/><Relationship Id="rId5" Type="http://schemas.openxmlformats.org/officeDocument/2006/relationships/hyperlink" Target="https://digital.prosv.ru/" TargetMode="External"/><Relationship Id="rId4" Type="http://schemas.openxmlformats.org/officeDocument/2006/relationships/hyperlink" Target="https://help.foxford.ru/?ref=p308_vk&amp;utm_source=linear&amp;utm_medium=cpa&amp;utm_campaign=389&amp;utm_term=p308_v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ducation.yandex.ru/home/"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yaklass.ru/"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yandex.ru/alice/legko-skaza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acebook.com/obrazovania.departament/videos/2565009153713311/"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facebook.com/obrazovania.departament/videos/205564064192938/" TargetMode="External"/><Relationship Id="rId4" Type="http://schemas.openxmlformats.org/officeDocument/2006/relationships/hyperlink" Target="https://www.facebook.com/obrazovania.departament/videos/523863344850619/"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sites.google.com/site/badanovweb2/home/twiddl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 y="1"/>
            <a:ext cx="7102551" cy="6858000"/>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429941" y="2092275"/>
            <a:ext cx="6579349" cy="2402959"/>
          </a:xfrm>
        </p:spPr>
        <p:txBody>
          <a:bodyPr>
            <a:noAutofit/>
          </a:bodyPr>
          <a:lstStyle/>
          <a:p>
            <a:pPr algn="r"/>
            <a:r>
              <a:rPr lang="ru-RU" sz="3000" b="1" dirty="0" smtClean="0">
                <a:solidFill>
                  <a:schemeClr val="bg1"/>
                </a:solidFill>
              </a:rPr>
              <a:t>Рекомендации по организации дистанционного обучения школьников С нарушениями опорно-двигательного аппарата</a:t>
            </a:r>
            <a:endParaRPr lang="ru-RU" sz="3000" b="1" dirty="0">
              <a:solidFill>
                <a:schemeClr val="bg1"/>
              </a:solidFill>
            </a:endParaRPr>
          </a:p>
        </p:txBody>
      </p:sp>
      <p:sp>
        <p:nvSpPr>
          <p:cNvPr id="8" name="Подзаголовок 2"/>
          <p:cNvSpPr txBox="1">
            <a:spLocks/>
          </p:cNvSpPr>
          <p:nvPr/>
        </p:nvSpPr>
        <p:spPr>
          <a:xfrm>
            <a:off x="10491106" y="6072812"/>
            <a:ext cx="1700893" cy="5221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sz="2800" dirty="0" smtClean="0">
                <a:solidFill>
                  <a:schemeClr val="bg1">
                    <a:lumMod val="50000"/>
                  </a:schemeClr>
                </a:solidFill>
              </a:rPr>
              <a:t>Москва</a:t>
            </a:r>
            <a:endParaRPr lang="ru-RU" sz="2800" dirty="0">
              <a:solidFill>
                <a:schemeClr val="bg1">
                  <a:lumMod val="50000"/>
                </a:schemeClr>
              </a:solidFill>
            </a:endParaRPr>
          </a:p>
        </p:txBody>
      </p:sp>
      <p:sp>
        <p:nvSpPr>
          <p:cNvPr id="9" name="Подзаголовок 2"/>
          <p:cNvSpPr txBox="1">
            <a:spLocks/>
          </p:cNvSpPr>
          <p:nvPr/>
        </p:nvSpPr>
        <p:spPr>
          <a:xfrm>
            <a:off x="10491107" y="6441603"/>
            <a:ext cx="1700893" cy="4163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sz="2000" dirty="0" smtClean="0">
                <a:solidFill>
                  <a:schemeClr val="bg1">
                    <a:lumMod val="50000"/>
                  </a:schemeClr>
                </a:solidFill>
              </a:rPr>
              <a:t>27.03.2020</a:t>
            </a:r>
            <a:endParaRPr lang="ru-RU" sz="2000" dirty="0">
              <a:solidFill>
                <a:schemeClr val="bg1">
                  <a:lumMod val="50000"/>
                </a:schemeClr>
              </a:solidFill>
            </a:endParaRPr>
          </a:p>
        </p:txBody>
      </p:sp>
      <p:sp>
        <p:nvSpPr>
          <p:cNvPr id="15" name="TextBox 14"/>
          <p:cNvSpPr txBox="1"/>
          <p:nvPr/>
        </p:nvSpPr>
        <p:spPr>
          <a:xfrm>
            <a:off x="91142" y="1276977"/>
            <a:ext cx="1785784" cy="338554"/>
          </a:xfrm>
          <a:prstGeom prst="rect">
            <a:avLst/>
          </a:prstGeom>
          <a:noFill/>
        </p:spPr>
        <p:txBody>
          <a:bodyPr wrap="square" rtlCol="0">
            <a:spAutoFit/>
          </a:bodyPr>
          <a:lstStyle/>
          <a:p>
            <a:pPr algn="ctr"/>
            <a:r>
              <a:rPr lang="ru-RU" sz="800" dirty="0" smtClean="0">
                <a:solidFill>
                  <a:schemeClr val="bg1"/>
                </a:solidFill>
              </a:rPr>
              <a:t>МИНИСТЕРСТВО ПРОСВЕЩЕНИЯ </a:t>
            </a:r>
            <a:endParaRPr lang="en-US" sz="800" dirty="0" smtClean="0">
              <a:solidFill>
                <a:schemeClr val="bg1"/>
              </a:solidFill>
            </a:endParaRPr>
          </a:p>
          <a:p>
            <a:pPr algn="ctr"/>
            <a:r>
              <a:rPr lang="ru-RU" sz="800" dirty="0" smtClean="0">
                <a:solidFill>
                  <a:schemeClr val="bg1"/>
                </a:solidFill>
              </a:rPr>
              <a:t>РОССИЙСКОЙ ФЕДЕРАЦИИ</a:t>
            </a:r>
            <a:endParaRPr lang="ru-RU" sz="800"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569" y="184484"/>
            <a:ext cx="921390" cy="1062078"/>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290" y="1573383"/>
            <a:ext cx="4767770" cy="3440744"/>
          </a:xfrm>
          <a:prstGeom prst="rect">
            <a:avLst/>
          </a:prstGeom>
        </p:spPr>
      </p:pic>
    </p:spTree>
    <p:extLst>
      <p:ext uri="{BB962C8B-B14F-4D97-AF65-F5344CB8AC3E}">
        <p14:creationId xmlns:p14="http://schemas.microsoft.com/office/powerpoint/2010/main" val="1985753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71359" y="-79447"/>
            <a:ext cx="10824455" cy="1325563"/>
          </a:xfrm>
        </p:spPr>
        <p:txBody>
          <a:bodyPr>
            <a:normAutofit/>
          </a:bodyPr>
          <a:lstStyle/>
          <a:p>
            <a:r>
              <a:rPr lang="ru-RU" sz="3400" b="1" dirty="0" smtClean="0">
                <a:solidFill>
                  <a:schemeClr val="bg1"/>
                </a:solidFill>
              </a:rPr>
              <a:t>Особенности организации </a:t>
            </a:r>
            <a:r>
              <a:rPr lang="ru-RU" sz="3400" b="1" dirty="0">
                <a:solidFill>
                  <a:schemeClr val="bg1"/>
                </a:solidFill>
              </a:rPr>
              <a:t>образовательного </a:t>
            </a:r>
            <a:r>
              <a:rPr lang="ru-RU" sz="3400" b="1" dirty="0" smtClean="0">
                <a:solidFill>
                  <a:schemeClr val="bg1"/>
                </a:solidFill>
              </a:rPr>
              <a:t>процесса в условиях дистанционного обучения</a:t>
            </a:r>
            <a:endParaRPr lang="ru-RU" sz="3400" dirty="0"/>
          </a:p>
        </p:txBody>
      </p:sp>
      <p:sp>
        <p:nvSpPr>
          <p:cNvPr id="7" name="Содержимое 2"/>
          <p:cNvSpPr txBox="1">
            <a:spLocks/>
          </p:cNvSpPr>
          <p:nvPr/>
        </p:nvSpPr>
        <p:spPr>
          <a:xfrm>
            <a:off x="333954" y="1660785"/>
            <a:ext cx="11510711" cy="44316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ru-RU" sz="2400" dirty="0" smtClean="0"/>
              <a:t>	</a:t>
            </a:r>
            <a:r>
              <a:rPr lang="ru-RU" sz="2600" dirty="0" smtClean="0"/>
              <a:t>На начальном этапе дистанционного обучения  важно установить полноценный контакт с родителями учеников, выяснить степень владения компьютером ребенком и  членами его семьи, подготовить родителей к тому, что при необходимости они должны оказать ребенку помощь и поддержку. </a:t>
            </a:r>
          </a:p>
          <a:p>
            <a:pPr marL="0" indent="0" algn="just">
              <a:spcBef>
                <a:spcPts val="0"/>
              </a:spcBef>
              <a:buNone/>
            </a:pPr>
            <a:r>
              <a:rPr lang="ru-RU" sz="2600" dirty="0" smtClean="0"/>
              <a:t>	Чтобы эффективно выстраивать учебный процесс и не допускать стрессовых ситуаций, учитель должен хорошо знать особенности ученика, его двигательные,  речевые, сенсорные возможности и ограничения.</a:t>
            </a:r>
          </a:p>
          <a:p>
            <a:pPr marL="0" indent="0" algn="just">
              <a:spcBef>
                <a:spcPts val="0"/>
              </a:spcBef>
              <a:buNone/>
            </a:pPr>
            <a:r>
              <a:rPr lang="ru-RU" sz="2600" dirty="0" smtClean="0"/>
              <a:t>	При дистанционном обучении от учителя требуется соблюдать особый речевой режим: речь должна быть четкой и разборчивой, с подчеркнутым </a:t>
            </a:r>
            <a:r>
              <a:rPr lang="ru-RU" sz="2600" dirty="0" err="1" smtClean="0"/>
              <a:t>артикулированием</a:t>
            </a:r>
            <a:r>
              <a:rPr lang="ru-RU" sz="2600" dirty="0" smtClean="0"/>
              <a:t>, без резких повышений голоса и с большим количеством повторений, чем на обычном уроке.</a:t>
            </a:r>
            <a:endParaRPr lang="ru-RU" sz="2600" dirty="0" smtClean="0"/>
          </a:p>
        </p:txBody>
      </p:sp>
    </p:spTree>
    <p:extLst>
      <p:ext uri="{BB962C8B-B14F-4D97-AF65-F5344CB8AC3E}">
        <p14:creationId xmlns:p14="http://schemas.microsoft.com/office/powerpoint/2010/main" val="46796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71359" y="-79447"/>
            <a:ext cx="10824455" cy="1325563"/>
          </a:xfrm>
        </p:spPr>
        <p:txBody>
          <a:bodyPr>
            <a:normAutofit/>
          </a:bodyPr>
          <a:lstStyle/>
          <a:p>
            <a:r>
              <a:rPr lang="ru-RU" sz="3400" b="1" dirty="0" smtClean="0">
                <a:solidFill>
                  <a:schemeClr val="bg1"/>
                </a:solidFill>
              </a:rPr>
              <a:t>Особенности организации </a:t>
            </a:r>
            <a:r>
              <a:rPr lang="ru-RU" sz="3400" b="1" dirty="0">
                <a:solidFill>
                  <a:schemeClr val="bg1"/>
                </a:solidFill>
              </a:rPr>
              <a:t>образовательного </a:t>
            </a:r>
            <a:r>
              <a:rPr lang="ru-RU" sz="3400" b="1" dirty="0" smtClean="0">
                <a:solidFill>
                  <a:schemeClr val="bg1"/>
                </a:solidFill>
              </a:rPr>
              <a:t>процесса в условиях дистанционного обучения</a:t>
            </a:r>
            <a:endParaRPr lang="ru-RU" sz="3400" dirty="0"/>
          </a:p>
        </p:txBody>
      </p:sp>
      <p:sp>
        <p:nvSpPr>
          <p:cNvPr id="7" name="Содержимое 2"/>
          <p:cNvSpPr txBox="1">
            <a:spLocks/>
          </p:cNvSpPr>
          <p:nvPr/>
        </p:nvSpPr>
        <p:spPr>
          <a:xfrm>
            <a:off x="259530" y="1382743"/>
            <a:ext cx="11664915" cy="49223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dirty="0"/>
              <a:t>• </a:t>
            </a:r>
            <a:r>
              <a:rPr lang="ru-RU" sz="2400" dirty="0"/>
              <a:t>дозирование учебной нагрузки (объем учебного материала рекомендуется  сократить на треть от обычного объема</a:t>
            </a:r>
            <a:r>
              <a:rPr lang="ru-RU" sz="2400" dirty="0" smtClean="0"/>
              <a:t>);</a:t>
            </a:r>
            <a:endParaRPr lang="ru-RU" sz="2400" dirty="0"/>
          </a:p>
          <a:p>
            <a:pPr marL="0" indent="0">
              <a:buNone/>
            </a:pPr>
            <a:r>
              <a:rPr lang="ru-RU" sz="2400" dirty="0" smtClean="0"/>
              <a:t>• </a:t>
            </a:r>
            <a:r>
              <a:rPr lang="ru-RU" sz="2400" dirty="0"/>
              <a:t>сокращение времени </a:t>
            </a:r>
            <a:r>
              <a:rPr lang="ru-RU" sz="2400" dirty="0" smtClean="0"/>
              <a:t>урока с использованием </a:t>
            </a:r>
            <a:r>
              <a:rPr lang="ru-RU" sz="2400" dirty="0" smtClean="0"/>
              <a:t>компьютера </a:t>
            </a:r>
            <a:r>
              <a:rPr lang="ru-RU" sz="2400" dirty="0"/>
              <a:t>(для учащихся 1-2-х классов - не более 20 минут, для учащихся 3 - 4 классов - не более 25 минут, для учащихся 5 - 6 классов - не более 30 минут, для учащихся 7 - 11 классов - 35 </a:t>
            </a:r>
            <a:r>
              <a:rPr lang="ru-RU" sz="2400" dirty="0" smtClean="0"/>
              <a:t>минут</a:t>
            </a:r>
            <a:r>
              <a:rPr lang="ru-RU" sz="2400" dirty="0"/>
              <a:t>)</a:t>
            </a:r>
            <a:r>
              <a:rPr lang="ru-RU" sz="2400" dirty="0" smtClean="0"/>
              <a:t>;</a:t>
            </a:r>
            <a:endParaRPr lang="ru-RU" sz="2400" dirty="0"/>
          </a:p>
          <a:p>
            <a:pPr marL="0" indent="0" algn="just">
              <a:buNone/>
            </a:pPr>
            <a:r>
              <a:rPr lang="ru-RU" sz="2400" dirty="0"/>
              <a:t>• </a:t>
            </a:r>
            <a:r>
              <a:rPr lang="ru-RU" sz="2400" dirty="0" smtClean="0"/>
              <a:t>сокращение числа уроков  </a:t>
            </a:r>
            <a:r>
              <a:rPr lang="ru-RU" sz="2400" dirty="0"/>
              <a:t>или </a:t>
            </a:r>
            <a:r>
              <a:rPr lang="ru-RU" sz="2400" dirty="0" smtClean="0"/>
              <a:t>их разделение на </a:t>
            </a:r>
            <a:r>
              <a:rPr lang="ru-RU" sz="2400" dirty="0"/>
              <a:t>периоды с организацией длительного отдыха между </a:t>
            </a:r>
            <a:r>
              <a:rPr lang="ru-RU" sz="2400" dirty="0" smtClean="0"/>
              <a:t>периодами;</a:t>
            </a:r>
            <a:endParaRPr lang="ru-RU" sz="2400" dirty="0"/>
          </a:p>
          <a:p>
            <a:pPr marL="0" indent="0">
              <a:buNone/>
            </a:pPr>
            <a:r>
              <a:rPr lang="ru-RU" sz="2400" dirty="0"/>
              <a:t>• планирование смены видов деятельности с целью профилактики утомляемости;</a:t>
            </a:r>
          </a:p>
          <a:p>
            <a:pPr marL="0" indent="0">
              <a:buNone/>
            </a:pPr>
            <a:r>
              <a:rPr lang="ru-RU" sz="2400" dirty="0"/>
              <a:t>• </a:t>
            </a:r>
            <a:r>
              <a:rPr lang="ru-RU" sz="2400" dirty="0" smtClean="0"/>
              <a:t>двигательные </a:t>
            </a:r>
            <a:r>
              <a:rPr lang="ru-RU" sz="2400" dirty="0"/>
              <a:t>разминки и </a:t>
            </a:r>
            <a:r>
              <a:rPr lang="ru-RU" sz="2400" dirty="0" smtClean="0"/>
              <a:t>специальные </a:t>
            </a:r>
            <a:r>
              <a:rPr lang="ru-RU" sz="2400" dirty="0"/>
              <a:t>релаксационные </a:t>
            </a:r>
            <a:r>
              <a:rPr lang="ru-RU" sz="2400" dirty="0" smtClean="0"/>
              <a:t>упражнения на уроке;</a:t>
            </a:r>
            <a:endParaRPr lang="ru-RU" sz="2400" dirty="0"/>
          </a:p>
          <a:p>
            <a:pPr marL="0" indent="0">
              <a:buNone/>
            </a:pPr>
            <a:r>
              <a:rPr lang="ru-RU" sz="2400" dirty="0"/>
              <a:t>• </a:t>
            </a:r>
            <a:r>
              <a:rPr lang="ru-RU" sz="2400" dirty="0" smtClean="0"/>
              <a:t>применение специальных методик и приемов </a:t>
            </a:r>
            <a:r>
              <a:rPr lang="ru-RU" sz="2400" dirty="0"/>
              <a:t>предъявления </a:t>
            </a:r>
            <a:r>
              <a:rPr lang="ru-RU" sz="2400" dirty="0" smtClean="0"/>
              <a:t>учебного материала;</a:t>
            </a:r>
          </a:p>
          <a:p>
            <a:pPr marL="0" indent="0" algn="just">
              <a:spcBef>
                <a:spcPts val="0"/>
              </a:spcBef>
              <a:buClr>
                <a:schemeClr val="accent3"/>
              </a:buClr>
              <a:buNone/>
              <a:defRPr/>
            </a:pPr>
            <a:r>
              <a:rPr lang="ru-RU" sz="2400" dirty="0"/>
              <a:t>• </a:t>
            </a:r>
            <a:r>
              <a:rPr lang="ru-RU" sz="2400" u="sng" dirty="0" smtClean="0"/>
              <a:t>регламентация учебной деятельности с </a:t>
            </a:r>
            <a:r>
              <a:rPr lang="ru-RU" sz="2400" u="sng" dirty="0"/>
              <a:t>учетом </a:t>
            </a:r>
            <a:r>
              <a:rPr lang="ru-RU" sz="2400" u="sng" dirty="0" smtClean="0"/>
              <a:t>индивидуальных медицинских </a:t>
            </a:r>
            <a:r>
              <a:rPr lang="ru-RU" sz="2400" u="sng" dirty="0"/>
              <a:t>рекомендаций </a:t>
            </a:r>
            <a:r>
              <a:rPr lang="en-US" sz="2400" b="1" u="sng" dirty="0" smtClean="0">
                <a:solidFill>
                  <a:srgbClr val="FF0000"/>
                </a:solidFill>
              </a:rPr>
              <a:t>!!!</a:t>
            </a:r>
            <a:r>
              <a:rPr lang="ru-RU" sz="2400" b="1" u="sng" dirty="0" smtClean="0">
                <a:solidFill>
                  <a:srgbClr val="FF0000"/>
                </a:solidFill>
              </a:rPr>
              <a:t>.</a:t>
            </a:r>
            <a:endParaRPr lang="ru-RU" sz="2400" dirty="0" smtClean="0"/>
          </a:p>
        </p:txBody>
      </p:sp>
    </p:spTree>
    <p:extLst>
      <p:ext uri="{BB962C8B-B14F-4D97-AF65-F5344CB8AC3E}">
        <p14:creationId xmlns:p14="http://schemas.microsoft.com/office/powerpoint/2010/main" val="3267643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a:solidFill>
                  <a:schemeClr val="bg1"/>
                </a:solidFill>
              </a:rPr>
              <a:t>Регламентация </a:t>
            </a:r>
            <a:r>
              <a:rPr lang="ru-RU" sz="4000" b="1" dirty="0" smtClean="0">
                <a:solidFill>
                  <a:schemeClr val="bg1"/>
                </a:solidFill>
              </a:rPr>
              <a:t>деятельности в условиях  дистанционного обучения </a:t>
            </a:r>
            <a:endParaRPr lang="ru-RU" sz="4000" dirty="0"/>
          </a:p>
        </p:txBody>
      </p:sp>
      <p:sp>
        <p:nvSpPr>
          <p:cNvPr id="7" name="Содержимое 2"/>
          <p:cNvSpPr txBox="1">
            <a:spLocks/>
          </p:cNvSpPr>
          <p:nvPr/>
        </p:nvSpPr>
        <p:spPr>
          <a:xfrm>
            <a:off x="251610" y="1444430"/>
            <a:ext cx="11664915" cy="5104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Clr>
                <a:schemeClr val="accent3"/>
              </a:buClr>
              <a:buNone/>
              <a:defRPr/>
            </a:pPr>
            <a:endParaRPr lang="ru-RU" sz="2000" dirty="0" smtClean="0"/>
          </a:p>
        </p:txBody>
      </p:sp>
      <p:sp>
        <p:nvSpPr>
          <p:cNvPr id="4" name="Прямоугольник 3"/>
          <p:cNvSpPr/>
          <p:nvPr/>
        </p:nvSpPr>
        <p:spPr>
          <a:xfrm>
            <a:off x="1137683" y="1839434"/>
            <a:ext cx="10547497" cy="3693319"/>
          </a:xfrm>
          <a:prstGeom prst="rect">
            <a:avLst/>
          </a:prstGeom>
        </p:spPr>
        <p:txBody>
          <a:bodyPr wrap="square">
            <a:spAutoFit/>
          </a:bodyPr>
          <a:lstStyle/>
          <a:p>
            <a:pPr marL="342900" indent="-342900" algn="just">
              <a:buFontTx/>
              <a:buChar char="-"/>
            </a:pPr>
            <a:r>
              <a:rPr lang="ru-RU" sz="2600" dirty="0" smtClean="0"/>
              <a:t>соблюдение </a:t>
            </a:r>
            <a:r>
              <a:rPr lang="ru-RU" sz="2600" dirty="0"/>
              <a:t>ортопедического </a:t>
            </a:r>
            <a:r>
              <a:rPr lang="ru-RU" sz="2600" dirty="0" smtClean="0"/>
              <a:t>режима  в соответствии с </a:t>
            </a:r>
            <a:r>
              <a:rPr lang="ru-RU" sz="2600" dirty="0" smtClean="0"/>
              <a:t>индивидуальными рекомендациями </a:t>
            </a:r>
            <a:r>
              <a:rPr lang="ru-RU" sz="2600" dirty="0" smtClean="0"/>
              <a:t>врача-ортопеда, </a:t>
            </a:r>
          </a:p>
          <a:p>
            <a:pPr marL="342900" indent="-342900" algn="just">
              <a:buFontTx/>
              <a:buChar char="-"/>
            </a:pPr>
            <a:r>
              <a:rPr lang="ru-RU" sz="2600" dirty="0" smtClean="0"/>
              <a:t>щадящий </a:t>
            </a:r>
            <a:r>
              <a:rPr lang="ru-RU" sz="2600" dirty="0"/>
              <a:t>режим нагрузок в учебном </a:t>
            </a:r>
            <a:r>
              <a:rPr lang="ru-RU" sz="2600" dirty="0" smtClean="0"/>
              <a:t>процессе в соответствии с </a:t>
            </a:r>
            <a:r>
              <a:rPr lang="ru-RU" sz="2600" dirty="0" smtClean="0"/>
              <a:t>индивидуальными рекомендациями </a:t>
            </a:r>
            <a:r>
              <a:rPr lang="ru-RU" sz="2600" dirty="0" smtClean="0"/>
              <a:t>врача-невролога, </a:t>
            </a:r>
          </a:p>
          <a:p>
            <a:pPr marL="342900" indent="-342900" algn="just">
              <a:buFontTx/>
              <a:buChar char="-"/>
            </a:pPr>
            <a:r>
              <a:rPr lang="ru-RU" sz="2600" dirty="0"/>
              <a:t>соблюдение режима охраны зрения,</a:t>
            </a:r>
          </a:p>
          <a:p>
            <a:pPr marL="342900" indent="-342900" algn="just">
              <a:buFontTx/>
              <a:buChar char="-"/>
            </a:pPr>
            <a:r>
              <a:rPr lang="ru-RU" sz="2600" dirty="0" smtClean="0"/>
              <a:t>дозирование времени работы  за компьютером,  </a:t>
            </a:r>
            <a:r>
              <a:rPr lang="ru-RU" sz="2600" dirty="0" smtClean="0"/>
              <a:t>времени использования </a:t>
            </a:r>
            <a:r>
              <a:rPr lang="ru-RU" sz="2600" dirty="0" smtClean="0"/>
              <a:t>планшета и других гаджетов,</a:t>
            </a:r>
          </a:p>
          <a:p>
            <a:pPr marL="342900" indent="-342900" algn="just">
              <a:buFontTx/>
              <a:buChar char="-"/>
            </a:pPr>
            <a:r>
              <a:rPr lang="ru-RU" sz="2600" dirty="0" smtClean="0"/>
              <a:t>динамические </a:t>
            </a:r>
            <a:r>
              <a:rPr lang="ru-RU" sz="2600" dirty="0"/>
              <a:t>паузы, </a:t>
            </a:r>
            <a:endParaRPr lang="ru-RU" sz="2600" dirty="0" smtClean="0"/>
          </a:p>
          <a:p>
            <a:pPr marL="342900" indent="-342900" algn="just">
              <a:buFontTx/>
              <a:buChar char="-"/>
            </a:pPr>
            <a:r>
              <a:rPr lang="ru-RU" sz="2600" dirty="0" smtClean="0"/>
              <a:t>регулярная смена на </a:t>
            </a:r>
            <a:r>
              <a:rPr lang="ru-RU" sz="2600" dirty="0"/>
              <a:t>видов </a:t>
            </a:r>
            <a:r>
              <a:rPr lang="ru-RU" sz="2600" dirty="0" smtClean="0"/>
              <a:t>деятельности. </a:t>
            </a:r>
            <a:endParaRPr lang="ru-RU" sz="2600" dirty="0"/>
          </a:p>
        </p:txBody>
      </p:sp>
    </p:spTree>
    <p:extLst>
      <p:ext uri="{BB962C8B-B14F-4D97-AF65-F5344CB8AC3E}">
        <p14:creationId xmlns:p14="http://schemas.microsoft.com/office/powerpoint/2010/main" val="395971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Ортопедический режим</a:t>
            </a:r>
            <a:endParaRPr lang="ru-RU" sz="4000" dirty="0"/>
          </a:p>
        </p:txBody>
      </p:sp>
      <p:sp>
        <p:nvSpPr>
          <p:cNvPr id="7" name="Содержимое 2"/>
          <p:cNvSpPr txBox="1">
            <a:spLocks/>
          </p:cNvSpPr>
          <p:nvPr/>
        </p:nvSpPr>
        <p:spPr>
          <a:xfrm>
            <a:off x="251610" y="1444430"/>
            <a:ext cx="11664915" cy="5104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Clr>
                <a:schemeClr val="accent3"/>
              </a:buClr>
              <a:buNone/>
              <a:defRPr/>
            </a:pPr>
            <a:endParaRPr lang="ru-RU" sz="2000" dirty="0" smtClean="0"/>
          </a:p>
        </p:txBody>
      </p:sp>
      <p:sp>
        <p:nvSpPr>
          <p:cNvPr id="6" name="Прямоугольник 5"/>
          <p:cNvSpPr/>
          <p:nvPr/>
        </p:nvSpPr>
        <p:spPr>
          <a:xfrm>
            <a:off x="627321" y="1246116"/>
            <a:ext cx="11289204" cy="5410712"/>
          </a:xfrm>
          <a:prstGeom prst="rect">
            <a:avLst/>
          </a:prstGeom>
        </p:spPr>
        <p:txBody>
          <a:bodyPr wrap="square">
            <a:spAutoFit/>
          </a:bodyPr>
          <a:lstStyle/>
          <a:p>
            <a:pPr algn="just">
              <a:lnSpc>
                <a:spcPct val="90000"/>
              </a:lnSpc>
            </a:pPr>
            <a:r>
              <a:rPr lang="ru-RU" dirty="0" smtClean="0"/>
              <a:t>	</a:t>
            </a:r>
            <a:r>
              <a:rPr lang="ru-RU" sz="2400" dirty="0" smtClean="0"/>
              <a:t>Ортопедический </a:t>
            </a:r>
            <a:r>
              <a:rPr lang="ru-RU" sz="2400" dirty="0"/>
              <a:t>режим  для детей с </a:t>
            </a:r>
            <a:r>
              <a:rPr lang="ru-RU" sz="2400" dirty="0" smtClean="0"/>
              <a:t>НОДА  </a:t>
            </a:r>
            <a:r>
              <a:rPr lang="ru-RU" sz="2400" dirty="0"/>
              <a:t>- это комплекс мероприятий, создающих оптимальные условия для </a:t>
            </a:r>
            <a:r>
              <a:rPr lang="ru-RU" sz="2400" dirty="0" smtClean="0"/>
              <a:t>развития </a:t>
            </a:r>
            <a:r>
              <a:rPr lang="ru-RU" sz="2400" dirty="0"/>
              <a:t>опорно-двигательного </a:t>
            </a:r>
            <a:r>
              <a:rPr lang="ru-RU" sz="2400" dirty="0" smtClean="0"/>
              <a:t>аппарата и предотвращения прогрессирования </a:t>
            </a:r>
            <a:r>
              <a:rPr lang="ru-RU" sz="2400" dirty="0"/>
              <a:t>двигательных </a:t>
            </a:r>
            <a:r>
              <a:rPr lang="ru-RU" sz="2400" dirty="0" smtClean="0"/>
              <a:t>нарушений. Соблюдение ортопедического режима в процессе обучения направлено на </a:t>
            </a:r>
            <a:r>
              <a:rPr lang="ru-RU" sz="2400" dirty="0"/>
              <a:t>создание и соблюдение </a:t>
            </a:r>
            <a:r>
              <a:rPr lang="ru-RU" sz="2400" dirty="0" smtClean="0"/>
              <a:t>правильных статических положений и  </a:t>
            </a:r>
            <a:r>
              <a:rPr lang="ru-RU" sz="2400" dirty="0"/>
              <a:t>двигательных стереотипов, </a:t>
            </a:r>
            <a:r>
              <a:rPr lang="ru-RU" sz="2400" dirty="0" smtClean="0"/>
              <a:t>способствует восстановлению и поддержанию двигательных возможностей ребенка. Организация ортопедического режима в условиях  дистанционного обучения включает:</a:t>
            </a:r>
          </a:p>
          <a:p>
            <a:pPr marL="285750" indent="-285750" algn="just">
              <a:lnSpc>
                <a:spcPct val="90000"/>
              </a:lnSpc>
              <a:buFontTx/>
              <a:buChar char="-"/>
            </a:pPr>
            <a:r>
              <a:rPr lang="ru-RU" sz="2400" dirty="0"/>
              <a:t>утреннюю гимнастику до начала учебных занятий по 8-15 мин</a:t>
            </a:r>
            <a:r>
              <a:rPr lang="ru-RU" sz="2400" dirty="0" smtClean="0"/>
              <a:t>.,</a:t>
            </a:r>
            <a:endParaRPr lang="ru-RU" sz="2400" dirty="0"/>
          </a:p>
          <a:p>
            <a:pPr marL="285750" indent="-285750" algn="just">
              <a:lnSpc>
                <a:spcPct val="90000"/>
              </a:lnSpc>
              <a:buFontTx/>
              <a:buChar char="-"/>
            </a:pPr>
            <a:r>
              <a:rPr lang="ru-RU" sz="2400" dirty="0" smtClean="0"/>
              <a:t>контроль правильного положения ребенка за столом,</a:t>
            </a:r>
          </a:p>
          <a:p>
            <a:pPr marL="285750" indent="-285750" algn="just">
              <a:lnSpc>
                <a:spcPct val="90000"/>
              </a:lnSpc>
              <a:buFontTx/>
              <a:buChar char="-"/>
            </a:pPr>
            <a:r>
              <a:rPr lang="ru-RU" sz="2400" dirty="0" smtClean="0"/>
              <a:t>проведение  на </a:t>
            </a:r>
            <a:r>
              <a:rPr lang="ru-RU" sz="2400" dirty="0"/>
              <a:t>каждом уроке после </a:t>
            </a:r>
            <a:r>
              <a:rPr lang="ru-RU" sz="2400" dirty="0" smtClean="0"/>
              <a:t>15-20 </a:t>
            </a:r>
            <a:r>
              <a:rPr lang="ru-RU" sz="2400" dirty="0"/>
              <a:t>минут занятий </a:t>
            </a:r>
            <a:r>
              <a:rPr lang="ru-RU" sz="2400" dirty="0" err="1" smtClean="0"/>
              <a:t>физкультпаузы</a:t>
            </a:r>
            <a:r>
              <a:rPr lang="ru-RU" sz="2400" dirty="0" smtClean="0"/>
              <a:t> </a:t>
            </a:r>
            <a:r>
              <a:rPr lang="ru-RU" sz="2400" dirty="0"/>
              <a:t>с включением </a:t>
            </a:r>
            <a:r>
              <a:rPr lang="ru-RU" sz="2400" dirty="0" smtClean="0"/>
              <a:t>коррекционных упражнений,</a:t>
            </a:r>
          </a:p>
          <a:p>
            <a:pPr marL="285750" indent="-285750" algn="just">
              <a:lnSpc>
                <a:spcPct val="90000"/>
              </a:lnSpc>
              <a:buFontTx/>
              <a:buChar char="-"/>
            </a:pPr>
            <a:r>
              <a:rPr lang="ru-RU" sz="2400" dirty="0" smtClean="0"/>
              <a:t>самостоятельную двигательную </a:t>
            </a:r>
            <a:r>
              <a:rPr lang="ru-RU" sz="2400" dirty="0"/>
              <a:t>активность между </a:t>
            </a:r>
            <a:r>
              <a:rPr lang="ru-RU" sz="2400" dirty="0" smtClean="0"/>
              <a:t>уроками,</a:t>
            </a:r>
            <a:endParaRPr lang="ru-RU" sz="2400" dirty="0"/>
          </a:p>
          <a:p>
            <a:pPr marL="342900" indent="-342900">
              <a:lnSpc>
                <a:spcPct val="90000"/>
              </a:lnSpc>
              <a:buFontTx/>
              <a:buChar char="-"/>
            </a:pPr>
            <a:r>
              <a:rPr lang="ru-RU" sz="2400" dirty="0" smtClean="0"/>
              <a:t>ношение </a:t>
            </a:r>
            <a:r>
              <a:rPr lang="ru-RU" sz="2400" dirty="0"/>
              <a:t>ортопедической </a:t>
            </a:r>
            <a:r>
              <a:rPr lang="ru-RU" sz="2400" dirty="0" smtClean="0"/>
              <a:t>обуви, </a:t>
            </a:r>
            <a:endParaRPr lang="ru-RU" sz="2400" dirty="0"/>
          </a:p>
          <a:p>
            <a:pPr marL="342900" indent="-342900">
              <a:lnSpc>
                <a:spcPct val="90000"/>
              </a:lnSpc>
              <a:buFontTx/>
              <a:buChar char="-"/>
            </a:pPr>
            <a:r>
              <a:rPr lang="ru-RU" sz="2400" dirty="0" smtClean="0"/>
              <a:t>использование </a:t>
            </a:r>
            <a:r>
              <a:rPr lang="ru-RU" sz="2400" dirty="0" err="1"/>
              <a:t>ортезов</a:t>
            </a:r>
            <a:r>
              <a:rPr lang="ru-RU" sz="2400" dirty="0"/>
              <a:t>, корсетов/</a:t>
            </a:r>
            <a:r>
              <a:rPr lang="ru-RU" sz="2400" dirty="0" err="1"/>
              <a:t>реклинаторов</a:t>
            </a:r>
            <a:r>
              <a:rPr lang="ru-RU" sz="2400" dirty="0"/>
              <a:t> во время </a:t>
            </a:r>
            <a:r>
              <a:rPr lang="ru-RU" sz="2400" dirty="0" smtClean="0"/>
              <a:t>уроков </a:t>
            </a:r>
            <a:r>
              <a:rPr lang="ru-RU" sz="2400" dirty="0"/>
              <a:t>в соответствии с рекомендациями </a:t>
            </a:r>
            <a:r>
              <a:rPr lang="ru-RU" sz="2400" dirty="0" smtClean="0"/>
              <a:t>ортопеда</a:t>
            </a:r>
            <a:r>
              <a:rPr lang="ru-RU" dirty="0" smtClean="0"/>
              <a:t>.</a:t>
            </a:r>
            <a:endParaRPr lang="ru-RU" sz="2400" dirty="0"/>
          </a:p>
        </p:txBody>
      </p:sp>
    </p:spTree>
    <p:extLst>
      <p:ext uri="{BB962C8B-B14F-4D97-AF65-F5344CB8AC3E}">
        <p14:creationId xmlns:p14="http://schemas.microsoft.com/office/powerpoint/2010/main" val="1568259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a:solidFill>
                  <a:schemeClr val="bg1"/>
                </a:solidFill>
              </a:rPr>
              <a:t>Позиционирование ребенка с НОДА</a:t>
            </a:r>
            <a:endParaRPr lang="ru-RU" sz="4000" dirty="0"/>
          </a:p>
        </p:txBody>
      </p:sp>
      <p:pic>
        <p:nvPicPr>
          <p:cNvPr id="6" name="Содержимое 4"/>
          <p:cNvPicPr>
            <a:picLocks/>
          </p:cNvPicPr>
          <p:nvPr/>
        </p:nvPicPr>
        <p:blipFill>
          <a:blip r:embed="rId3" cstate="print">
            <a:extLst>
              <a:ext uri="{28A0092B-C50C-407E-A947-70E740481C1C}">
                <a14:useLocalDpi xmlns:a14="http://schemas.microsoft.com/office/drawing/2010/main" val="0"/>
              </a:ext>
            </a:extLst>
          </a:blip>
          <a:srcRect/>
          <a:stretch>
            <a:fillRect/>
          </a:stretch>
        </p:blipFill>
        <p:spPr>
          <a:xfrm>
            <a:off x="368702" y="1635820"/>
            <a:ext cx="3430116" cy="4536504"/>
          </a:xfrm>
          <a:prstGeom prst="rect">
            <a:avLst/>
          </a:prstGeom>
        </p:spPr>
      </p:pic>
      <p:sp>
        <p:nvSpPr>
          <p:cNvPr id="8" name="Объект 3"/>
          <p:cNvSpPr>
            <a:spLocks noGrp="1"/>
          </p:cNvSpPr>
          <p:nvPr>
            <p:ph idx="1"/>
          </p:nvPr>
        </p:nvSpPr>
        <p:spPr>
          <a:xfrm>
            <a:off x="4206712" y="1440616"/>
            <a:ext cx="7506063" cy="4926911"/>
          </a:xfrm>
        </p:spPr>
        <p:txBody>
          <a:bodyPr>
            <a:noAutofit/>
          </a:bodyPr>
          <a:lstStyle/>
          <a:p>
            <a:pPr marL="0" indent="0" algn="just">
              <a:spcBef>
                <a:spcPts val="0"/>
              </a:spcBef>
              <a:buNone/>
            </a:pPr>
            <a:r>
              <a:rPr lang="ru-RU" sz="2200" dirty="0" smtClean="0"/>
              <a:t>	Одной </a:t>
            </a:r>
            <a:r>
              <a:rPr lang="ru-RU" sz="2200" dirty="0"/>
              <a:t>из наиболее важных составляющих ортопедического режима является  удобное и безопасное позиционирование ребенка с НОДА. Оно обеспечивается с помощью специальной </a:t>
            </a:r>
            <a:r>
              <a:rPr lang="ru-RU" sz="2200" dirty="0" smtClean="0"/>
              <a:t>мебели. </a:t>
            </a:r>
            <a:r>
              <a:rPr lang="ru-RU" sz="2200" dirty="0"/>
              <a:t>Необходимо, чтобы мебель соответствовала потребностям обучающегося с </a:t>
            </a:r>
            <a:r>
              <a:rPr lang="ru-RU" sz="2200" dirty="0" smtClean="0"/>
              <a:t>двигательными нарушениями </a:t>
            </a:r>
            <a:r>
              <a:rPr lang="ru-RU" sz="2200" dirty="0" smtClean="0"/>
              <a:t>(регулируемые по высоте в соответствии с ростом столы </a:t>
            </a:r>
            <a:r>
              <a:rPr lang="ru-RU" sz="2200" dirty="0"/>
              <a:t>и стулья</a:t>
            </a:r>
            <a:r>
              <a:rPr lang="ru-RU" sz="2200" dirty="0" smtClean="0"/>
              <a:t>, одноместные парты </a:t>
            </a:r>
            <a:r>
              <a:rPr lang="ru-RU" sz="2200" dirty="0"/>
              <a:t>с выемкой для инвалидной коляски и др.). </a:t>
            </a:r>
            <a:endParaRPr lang="ru-RU" sz="2200" dirty="0" smtClean="0"/>
          </a:p>
          <a:p>
            <a:pPr marL="0" indent="0" algn="just">
              <a:spcBef>
                <a:spcPts val="0"/>
              </a:spcBef>
              <a:buNone/>
            </a:pPr>
            <a:r>
              <a:rPr lang="ru-RU" sz="2200" dirty="0" smtClean="0"/>
              <a:t>	При </a:t>
            </a:r>
            <a:r>
              <a:rPr lang="ru-RU" sz="2200" dirty="0"/>
              <a:t>тяжелых двигательных нарушениях безопасным является положение ребенка в рефлекс-запрещающих позициях, с фиксацией конечностей и головы, с частой сменой положения (с интервалом 10—15минут). </a:t>
            </a:r>
          </a:p>
          <a:p>
            <a:pPr marL="0" indent="0" algn="just">
              <a:spcBef>
                <a:spcPts val="0"/>
              </a:spcBef>
              <a:buNone/>
            </a:pPr>
            <a:r>
              <a:rPr lang="ru-RU" sz="2200" dirty="0" smtClean="0"/>
              <a:t>	Рабочее </a:t>
            </a:r>
            <a:r>
              <a:rPr lang="ru-RU" sz="2200" dirty="0"/>
              <a:t>место ученика с нарушениями опорно-двигательного аппарата должно не только обеспечивать комфортное и удобное положение ребенка в пространстве, но и соответствовать медицинским </a:t>
            </a:r>
            <a:r>
              <a:rPr lang="ru-RU" sz="2200" dirty="0" smtClean="0"/>
              <a:t>рекомендациям. </a:t>
            </a:r>
            <a:endParaRPr lang="ru-RU" sz="2200" dirty="0"/>
          </a:p>
        </p:txBody>
      </p:sp>
    </p:spTree>
    <p:extLst>
      <p:ext uri="{BB962C8B-B14F-4D97-AF65-F5344CB8AC3E}">
        <p14:creationId xmlns:p14="http://schemas.microsoft.com/office/powerpoint/2010/main" val="3789382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Позиционирование ребенка с НОДА</a:t>
            </a:r>
            <a:endParaRPr lang="ru-RU" sz="4000" dirty="0"/>
          </a:p>
        </p:txBody>
      </p:sp>
      <p:sp>
        <p:nvSpPr>
          <p:cNvPr id="7" name="Содержимое 2"/>
          <p:cNvSpPr txBox="1">
            <a:spLocks/>
          </p:cNvSpPr>
          <p:nvPr/>
        </p:nvSpPr>
        <p:spPr>
          <a:xfrm>
            <a:off x="251610" y="1444430"/>
            <a:ext cx="11664915" cy="5104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Clr>
                <a:schemeClr val="accent3"/>
              </a:buClr>
              <a:buNone/>
              <a:defRPr/>
            </a:pPr>
            <a:endParaRPr lang="ru-RU" sz="2000" dirty="0" smtClean="0"/>
          </a:p>
        </p:txBody>
      </p:sp>
      <p:sp>
        <p:nvSpPr>
          <p:cNvPr id="8" name="Прямоугольник 7"/>
          <p:cNvSpPr/>
          <p:nvPr/>
        </p:nvSpPr>
        <p:spPr>
          <a:xfrm>
            <a:off x="1137681" y="1533195"/>
            <a:ext cx="10547497" cy="3083921"/>
          </a:xfrm>
          <a:prstGeom prst="rect">
            <a:avLst/>
          </a:prstGeom>
        </p:spPr>
        <p:txBody>
          <a:bodyPr wrap="square">
            <a:spAutoFit/>
          </a:bodyPr>
          <a:lstStyle/>
          <a:p>
            <a:pPr algn="just">
              <a:lnSpc>
                <a:spcPct val="90000"/>
              </a:lnSpc>
            </a:pPr>
            <a:r>
              <a:rPr lang="ru-RU" sz="2400" dirty="0" smtClean="0"/>
              <a:t>Правильное </a:t>
            </a:r>
            <a:r>
              <a:rPr lang="ru-RU" sz="2400" dirty="0"/>
              <a:t>позиционирование </a:t>
            </a:r>
            <a:r>
              <a:rPr lang="ru-RU" sz="2400" dirty="0" smtClean="0"/>
              <a:t>ребенка с тяжелыми двигательными нарушениями </a:t>
            </a:r>
            <a:r>
              <a:rPr lang="ru-RU" sz="2400" dirty="0"/>
              <a:t>во время обучения </a:t>
            </a:r>
            <a:r>
              <a:rPr lang="ru-RU" sz="2400" dirty="0" smtClean="0"/>
              <a:t>имеет </a:t>
            </a:r>
            <a:r>
              <a:rPr lang="ru-RU" sz="2400" dirty="0"/>
              <a:t>принципиально важное </a:t>
            </a:r>
            <a:r>
              <a:rPr lang="ru-RU" sz="2400" dirty="0" smtClean="0"/>
              <a:t>значение для всего учебного процесса, </a:t>
            </a:r>
            <a:r>
              <a:rPr lang="ru-RU" sz="2400" dirty="0"/>
              <a:t>так как многие дети с </a:t>
            </a:r>
            <a:r>
              <a:rPr lang="ru-RU" sz="2400" dirty="0" smtClean="0"/>
              <a:t>НОДА  </a:t>
            </a:r>
            <a:r>
              <a:rPr lang="ru-RU" sz="2400" dirty="0"/>
              <a:t>не могут самостоятельно удерживать положения сидя или сидят неправильно и неудобно </a:t>
            </a:r>
            <a:r>
              <a:rPr lang="ru-RU" sz="2400" dirty="0" smtClean="0"/>
              <a:t>(сидят с </a:t>
            </a:r>
            <a:r>
              <a:rPr lang="ru-RU" sz="2400" dirty="0"/>
              <a:t>круглой спиной либо постоянно сползают вперед, не могут удерживать равновесие и вынуждены выполнять любые действия параллельно балансирую на грани падения). Необходимо обеспечить максимально комфортное положение </a:t>
            </a:r>
            <a:r>
              <a:rPr lang="ru-RU" sz="2400" dirty="0" smtClean="0"/>
              <a:t>ребенка </a:t>
            </a:r>
            <a:r>
              <a:rPr lang="ru-RU" sz="2400" dirty="0"/>
              <a:t>в пространстве и </a:t>
            </a:r>
            <a:r>
              <a:rPr lang="ru-RU" sz="2400" dirty="0" smtClean="0"/>
              <a:t>возможность </a:t>
            </a:r>
            <a:r>
              <a:rPr lang="ru-RU" sz="2400" dirty="0"/>
              <a:t>осуществления </a:t>
            </a:r>
            <a:r>
              <a:rPr lang="ru-RU" sz="2400" dirty="0" smtClean="0"/>
              <a:t>движений, необходимых  </a:t>
            </a:r>
            <a:r>
              <a:rPr lang="ru-RU" sz="2400" dirty="0"/>
              <a:t>для </a:t>
            </a:r>
            <a:r>
              <a:rPr lang="ru-RU" sz="2400" dirty="0" smtClean="0"/>
              <a:t>выполнения учебных </a:t>
            </a:r>
            <a:r>
              <a:rPr lang="ru-RU" sz="2400" dirty="0"/>
              <a:t>заданий. </a:t>
            </a:r>
          </a:p>
        </p:txBody>
      </p:sp>
      <p:pic>
        <p:nvPicPr>
          <p:cNvPr id="10" name="Рисунок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8128" y="4619906"/>
            <a:ext cx="5977049" cy="1716830"/>
          </a:xfrm>
          <a:prstGeom prst="rect">
            <a:avLst/>
          </a:prstGeom>
          <a:noFill/>
          <a:ln>
            <a:noFill/>
          </a:ln>
        </p:spPr>
      </p:pic>
    </p:spTree>
    <p:extLst>
      <p:ext uri="{BB962C8B-B14F-4D97-AF65-F5344CB8AC3E}">
        <p14:creationId xmlns:p14="http://schemas.microsoft.com/office/powerpoint/2010/main" val="149250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a:solidFill>
                  <a:schemeClr val="bg1"/>
                </a:solidFill>
              </a:rPr>
              <a:t>Позиционирование ребенка с НОДА</a:t>
            </a:r>
            <a:endParaRPr lang="ru-RU" sz="4000" dirty="0"/>
          </a:p>
        </p:txBody>
      </p:sp>
      <p:sp>
        <p:nvSpPr>
          <p:cNvPr id="8" name="Прямоугольник 7"/>
          <p:cNvSpPr/>
          <p:nvPr/>
        </p:nvSpPr>
        <p:spPr>
          <a:xfrm>
            <a:off x="534469" y="1545315"/>
            <a:ext cx="11115040" cy="4524315"/>
          </a:xfrm>
          <a:prstGeom prst="rect">
            <a:avLst/>
          </a:prstGeom>
        </p:spPr>
        <p:txBody>
          <a:bodyPr wrap="square">
            <a:spAutoFit/>
          </a:bodyPr>
          <a:lstStyle/>
          <a:p>
            <a:pPr algn="just"/>
            <a:r>
              <a:rPr lang="ru-RU" sz="2400" dirty="0" smtClean="0"/>
              <a:t>	Необходимо выбрать то положение  </a:t>
            </a:r>
            <a:r>
              <a:rPr lang="ru-RU" sz="2400" dirty="0"/>
              <a:t>ребенка в пространстве, при котором наименее выражено влияние патологических рефлексов и есть адекватная  постуральная поддержка.</a:t>
            </a:r>
          </a:p>
          <a:p>
            <a:pPr algn="just"/>
            <a:r>
              <a:rPr lang="ru-RU" sz="2400" dirty="0"/>
              <a:t> </a:t>
            </a:r>
            <a:r>
              <a:rPr lang="ru-RU" sz="2400" dirty="0" smtClean="0"/>
              <a:t>	Наиболее </a:t>
            </a:r>
            <a:r>
              <a:rPr lang="ru-RU" sz="2400" dirty="0"/>
              <a:t>правильным с точки зрения влияния патологических рефлексов </a:t>
            </a:r>
            <a:r>
              <a:rPr lang="ru-RU" sz="2400" dirty="0" smtClean="0"/>
              <a:t>было </a:t>
            </a:r>
            <a:r>
              <a:rPr lang="ru-RU" sz="2400" dirty="0"/>
              <a:t>бы проводить </a:t>
            </a:r>
            <a:r>
              <a:rPr lang="ru-RU" sz="2400" dirty="0" smtClean="0"/>
              <a:t>обучение   </a:t>
            </a:r>
            <a:r>
              <a:rPr lang="ru-RU" sz="2400" dirty="0"/>
              <a:t>ребенка </a:t>
            </a:r>
            <a:r>
              <a:rPr lang="ru-RU" sz="2400" dirty="0" smtClean="0"/>
              <a:t>с тяжелыми проявлениями заболевания в </a:t>
            </a:r>
            <a:r>
              <a:rPr lang="ru-RU" sz="2400" dirty="0"/>
              <a:t>положении  лежа на спине, в так как называемых рефлекс запрещающих позициях. </a:t>
            </a:r>
            <a:r>
              <a:rPr lang="ru-RU" sz="2400" dirty="0" smtClean="0"/>
              <a:t>По </a:t>
            </a:r>
            <a:r>
              <a:rPr lang="ru-RU" sz="2400" dirty="0"/>
              <a:t>целому ряду причин </a:t>
            </a:r>
            <a:r>
              <a:rPr lang="ru-RU" sz="2400" dirty="0" smtClean="0"/>
              <a:t>это </a:t>
            </a:r>
            <a:r>
              <a:rPr lang="ru-RU" sz="2400" dirty="0" smtClean="0"/>
              <a:t>невозможно</a:t>
            </a:r>
            <a:r>
              <a:rPr lang="ru-RU" sz="2400" dirty="0" smtClean="0"/>
              <a:t>. Поэтому </a:t>
            </a:r>
            <a:r>
              <a:rPr lang="ru-RU" sz="2400" dirty="0"/>
              <a:t>для нас  правильное позиционирование -  это в первую очередь  возможность усадить </a:t>
            </a:r>
            <a:r>
              <a:rPr lang="ru-RU" sz="2400" dirty="0" smtClean="0"/>
              <a:t>ребенка с тяжелыми двигательными нарушениями  </a:t>
            </a:r>
            <a:r>
              <a:rPr lang="ru-RU" sz="2400" dirty="0"/>
              <a:t>в </a:t>
            </a:r>
            <a:r>
              <a:rPr lang="ru-RU" sz="2400" b="1" dirty="0"/>
              <a:t>специальное  функциональное ортопедическое </a:t>
            </a:r>
            <a:r>
              <a:rPr lang="ru-RU" sz="2400" b="1" dirty="0" smtClean="0"/>
              <a:t>кресло </a:t>
            </a:r>
            <a:r>
              <a:rPr lang="ru-RU" sz="2400" dirty="0" smtClean="0"/>
              <a:t>со специальными приспособлениями,  которые позволяют </a:t>
            </a:r>
            <a:r>
              <a:rPr lang="ru-RU" sz="2400" dirty="0"/>
              <a:t>мягко зафиксировать ребенка в максимально благоприятном   для него </a:t>
            </a:r>
            <a:r>
              <a:rPr lang="ru-RU" sz="2400" dirty="0" smtClean="0"/>
              <a:t>положении. </a:t>
            </a:r>
            <a:endParaRPr lang="ru-RU" sz="2400" dirty="0"/>
          </a:p>
        </p:txBody>
      </p:sp>
    </p:spTree>
    <p:extLst>
      <p:ext uri="{BB962C8B-B14F-4D97-AF65-F5344CB8AC3E}">
        <p14:creationId xmlns:p14="http://schemas.microsoft.com/office/powerpoint/2010/main" val="1478422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a:solidFill>
                  <a:schemeClr val="bg1"/>
                </a:solidFill>
              </a:rPr>
              <a:t>Позиционирование ребенка с НОДА</a:t>
            </a:r>
            <a:endParaRPr lang="ru-RU" sz="4000" dirty="0"/>
          </a:p>
        </p:txBody>
      </p:sp>
      <p:sp>
        <p:nvSpPr>
          <p:cNvPr id="6" name="Прямоугольник 5"/>
          <p:cNvSpPr/>
          <p:nvPr/>
        </p:nvSpPr>
        <p:spPr>
          <a:xfrm>
            <a:off x="534468" y="2236054"/>
            <a:ext cx="5189438" cy="3046988"/>
          </a:xfrm>
          <a:prstGeom prst="rect">
            <a:avLst/>
          </a:prstGeom>
        </p:spPr>
        <p:txBody>
          <a:bodyPr wrap="square">
            <a:spAutoFit/>
          </a:bodyPr>
          <a:lstStyle/>
          <a:p>
            <a:pPr algn="just"/>
            <a:r>
              <a:rPr lang="ru-RU" sz="2400" dirty="0" smtClean="0"/>
              <a:t>Важно обеспечить:</a:t>
            </a:r>
          </a:p>
          <a:p>
            <a:pPr marL="342900" indent="-342900" algn="just">
              <a:buFontTx/>
              <a:buChar char="-"/>
            </a:pPr>
            <a:r>
              <a:rPr lang="ru-RU" sz="2400" dirty="0" smtClean="0"/>
              <a:t>возможность удержания равновесия;</a:t>
            </a:r>
          </a:p>
          <a:p>
            <a:pPr marL="342900" indent="-342900" algn="just">
              <a:buFontTx/>
              <a:buChar char="-"/>
            </a:pPr>
            <a:r>
              <a:rPr lang="ru-RU" sz="2400" dirty="0" smtClean="0"/>
              <a:t>предотвращение </a:t>
            </a:r>
            <a:r>
              <a:rPr lang="ru-RU" sz="2400" dirty="0"/>
              <a:t>сползания с </a:t>
            </a:r>
            <a:r>
              <a:rPr lang="ru-RU" sz="2400" dirty="0" smtClean="0"/>
              <a:t>кресла;</a:t>
            </a:r>
          </a:p>
          <a:p>
            <a:pPr marL="342900" indent="-342900" algn="just">
              <a:buFontTx/>
              <a:buChar char="-"/>
            </a:pPr>
            <a:r>
              <a:rPr lang="ru-RU" sz="2400" dirty="0" smtClean="0"/>
              <a:t>возможность </a:t>
            </a:r>
            <a:r>
              <a:rPr lang="ru-RU" sz="2400" dirty="0"/>
              <a:t>свободно работать </a:t>
            </a:r>
            <a:r>
              <a:rPr lang="ru-RU" sz="2400" dirty="0" smtClean="0"/>
              <a:t>руками;</a:t>
            </a:r>
          </a:p>
          <a:p>
            <a:pPr marL="342900" indent="-342900" algn="just">
              <a:buFontTx/>
              <a:buChar char="-"/>
            </a:pPr>
            <a:r>
              <a:rPr lang="ru-RU" sz="2400" dirty="0"/>
              <a:t>контроль положения </a:t>
            </a:r>
            <a:r>
              <a:rPr lang="ru-RU" sz="2400" dirty="0" smtClean="0"/>
              <a:t>головы.</a:t>
            </a:r>
            <a:endParaRPr lang="ru-RU" sz="2400" dirty="0"/>
          </a:p>
        </p:txBody>
      </p:sp>
      <p:pic>
        <p:nvPicPr>
          <p:cNvPr id="7" name="Рисунок 6" descr="357.jpg"/>
          <p:cNvPicPr/>
          <p:nvPr/>
        </p:nvPicPr>
        <p:blipFill>
          <a:blip r:embed="rId3">
            <a:extLst>
              <a:ext uri="{28A0092B-C50C-407E-A947-70E740481C1C}">
                <a14:useLocalDpi xmlns:a14="http://schemas.microsoft.com/office/drawing/2010/main" val="0"/>
              </a:ext>
            </a:extLst>
          </a:blip>
          <a:srcRect/>
          <a:stretch>
            <a:fillRect/>
          </a:stretch>
        </p:blipFill>
        <p:spPr bwMode="auto">
          <a:xfrm>
            <a:off x="6733310" y="2114816"/>
            <a:ext cx="4013860" cy="3289464"/>
          </a:xfrm>
          <a:prstGeom prst="rect">
            <a:avLst/>
          </a:prstGeom>
          <a:noFill/>
          <a:ln>
            <a:noFill/>
          </a:ln>
        </p:spPr>
      </p:pic>
    </p:spTree>
    <p:extLst>
      <p:ext uri="{BB962C8B-B14F-4D97-AF65-F5344CB8AC3E}">
        <p14:creationId xmlns:p14="http://schemas.microsoft.com/office/powerpoint/2010/main" val="1694371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Ассистивные устройства и </a:t>
            </a:r>
            <a:r>
              <a:rPr lang="ru-RU" sz="4000" b="1" dirty="0" smtClean="0">
                <a:solidFill>
                  <a:schemeClr val="bg1"/>
                </a:solidFill>
              </a:rPr>
              <a:t>технологии</a:t>
            </a:r>
            <a:endParaRPr lang="ru-RU" sz="4000" dirty="0"/>
          </a:p>
        </p:txBody>
      </p:sp>
      <p:sp>
        <p:nvSpPr>
          <p:cNvPr id="13" name="Прямоугольник 12"/>
          <p:cNvSpPr/>
          <p:nvPr/>
        </p:nvSpPr>
        <p:spPr>
          <a:xfrm>
            <a:off x="425302" y="2850477"/>
            <a:ext cx="5061098" cy="3194721"/>
          </a:xfrm>
          <a:prstGeom prst="rect">
            <a:avLst/>
          </a:prstGeom>
        </p:spPr>
        <p:txBody>
          <a:bodyPr wrap="square">
            <a:spAutoFit/>
          </a:bodyPr>
          <a:lstStyle/>
          <a:p>
            <a:pPr algn="just">
              <a:lnSpc>
                <a:spcPct val="90000"/>
              </a:lnSpc>
            </a:pPr>
            <a:r>
              <a:rPr lang="ru-RU" sz="2800" dirty="0"/>
              <a:t>Ассистивные устройства и </a:t>
            </a:r>
            <a:r>
              <a:rPr lang="ru-RU" sz="2800" dirty="0" smtClean="0"/>
              <a:t>технологии -  все средства, которые снимают или облегчают  физические, психологические и другие затруднения, препятствующие равному доступу  к образованию.</a:t>
            </a:r>
            <a:endParaRPr lang="ru-RU" sz="2800" dirty="0"/>
          </a:p>
        </p:txBody>
      </p:sp>
      <p:sp>
        <p:nvSpPr>
          <p:cNvPr id="14" name="Объект 3"/>
          <p:cNvSpPr>
            <a:spLocks noGrp="1"/>
          </p:cNvSpPr>
          <p:nvPr>
            <p:ph idx="1"/>
          </p:nvPr>
        </p:nvSpPr>
        <p:spPr>
          <a:xfrm>
            <a:off x="6188148" y="2723294"/>
            <a:ext cx="5742907" cy="3708400"/>
          </a:xfrm>
        </p:spPr>
        <p:txBody>
          <a:bodyPr>
            <a:noAutofit/>
          </a:bodyPr>
          <a:lstStyle/>
          <a:p>
            <a:pPr marL="0" indent="0" algn="just">
              <a:spcBef>
                <a:spcPts val="0"/>
              </a:spcBef>
              <a:buNone/>
            </a:pPr>
            <a:r>
              <a:rPr lang="ru-RU" dirty="0"/>
              <a:t>Ассистивные технологии </a:t>
            </a:r>
            <a:r>
              <a:rPr lang="ru-RU" dirty="0"/>
              <a:t>для детей с НОДА можно условно  </a:t>
            </a:r>
            <a:r>
              <a:rPr lang="ru-RU" dirty="0"/>
              <a:t>разделить на две </a:t>
            </a:r>
            <a:r>
              <a:rPr lang="ru-RU" dirty="0"/>
              <a:t>группы</a:t>
            </a:r>
            <a:r>
              <a:rPr lang="ru-RU" dirty="0"/>
              <a:t>: </a:t>
            </a:r>
            <a:endParaRPr lang="ru-RU" dirty="0"/>
          </a:p>
          <a:p>
            <a:pPr marL="0" algn="just">
              <a:spcBef>
                <a:spcPts val="0"/>
              </a:spcBef>
              <a:buFontTx/>
              <a:buChar char="-"/>
            </a:pPr>
            <a:r>
              <a:rPr lang="ru-RU" dirty="0"/>
              <a:t>устройства </a:t>
            </a:r>
            <a:r>
              <a:rPr lang="ru-RU" dirty="0"/>
              <a:t>и технологии </a:t>
            </a:r>
            <a:r>
              <a:rPr lang="ru-RU" dirty="0"/>
              <a:t>для повседневной жизнедеятельности;</a:t>
            </a:r>
          </a:p>
          <a:p>
            <a:pPr marL="0" algn="just">
              <a:spcBef>
                <a:spcPts val="0"/>
              </a:spcBef>
              <a:buFontTx/>
              <a:buChar char="-"/>
            </a:pPr>
            <a:r>
              <a:rPr lang="ru-RU" dirty="0"/>
              <a:t>устройства </a:t>
            </a:r>
            <a:r>
              <a:rPr lang="ru-RU" dirty="0"/>
              <a:t>и </a:t>
            </a:r>
            <a:r>
              <a:rPr lang="ru-RU" dirty="0"/>
              <a:t>технологии</a:t>
            </a:r>
            <a:r>
              <a:rPr lang="ru-RU" dirty="0"/>
              <a:t>, применяемые в </a:t>
            </a:r>
            <a:r>
              <a:rPr lang="ru-RU" dirty="0"/>
              <a:t>образовательном процессе.</a:t>
            </a:r>
            <a:endParaRPr lang="ru-RU" dirty="0"/>
          </a:p>
          <a:p>
            <a:pPr marL="0" indent="0" algn="just">
              <a:spcBef>
                <a:spcPts val="0"/>
              </a:spcBef>
              <a:buClr>
                <a:schemeClr val="accent3"/>
              </a:buClr>
              <a:buNone/>
              <a:defRPr/>
            </a:pPr>
            <a:r>
              <a:rPr lang="ru-RU" dirty="0" smtClean="0"/>
              <a:t> </a:t>
            </a:r>
            <a:r>
              <a:rPr lang="ru-RU" dirty="0"/>
              <a:t>	</a:t>
            </a:r>
          </a:p>
        </p:txBody>
      </p:sp>
      <p:sp>
        <p:nvSpPr>
          <p:cNvPr id="2" name="Прямоугольник 1"/>
          <p:cNvSpPr/>
          <p:nvPr/>
        </p:nvSpPr>
        <p:spPr>
          <a:xfrm>
            <a:off x="425302" y="1457511"/>
            <a:ext cx="11334307" cy="1384995"/>
          </a:xfrm>
          <a:prstGeom prst="rect">
            <a:avLst/>
          </a:prstGeom>
        </p:spPr>
        <p:txBody>
          <a:bodyPr wrap="square">
            <a:spAutoFit/>
          </a:bodyPr>
          <a:lstStyle/>
          <a:p>
            <a:pPr algn="just"/>
            <a:r>
              <a:rPr lang="ru-RU" sz="2800" dirty="0" smtClean="0"/>
              <a:t>	Важным </a:t>
            </a:r>
            <a:r>
              <a:rPr lang="ru-RU" sz="2800" dirty="0"/>
              <a:t>элементом рабочего места ребенка с НОДА является оснащение специальными техническими средствами и </a:t>
            </a:r>
            <a:r>
              <a:rPr lang="ru-RU" sz="2800" dirty="0" err="1"/>
              <a:t>ассистивными</a:t>
            </a:r>
            <a:r>
              <a:rPr lang="ru-RU" sz="2800" dirty="0"/>
              <a:t> технологиями. </a:t>
            </a:r>
          </a:p>
        </p:txBody>
      </p:sp>
    </p:spTree>
    <p:extLst>
      <p:ext uri="{BB962C8B-B14F-4D97-AF65-F5344CB8AC3E}">
        <p14:creationId xmlns:p14="http://schemas.microsoft.com/office/powerpoint/2010/main" val="242878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Ассистивные устройства и технологии</a:t>
            </a:r>
            <a:endParaRPr lang="ru-RU" sz="4000" dirty="0"/>
          </a:p>
        </p:txBody>
      </p:sp>
      <p:sp>
        <p:nvSpPr>
          <p:cNvPr id="6" name="Прямоугольник 5"/>
          <p:cNvSpPr/>
          <p:nvPr/>
        </p:nvSpPr>
        <p:spPr>
          <a:xfrm>
            <a:off x="882499" y="1426868"/>
            <a:ext cx="10749517" cy="4745915"/>
          </a:xfrm>
          <a:prstGeom prst="rect">
            <a:avLst/>
          </a:prstGeom>
        </p:spPr>
        <p:txBody>
          <a:bodyPr wrap="square">
            <a:spAutoFit/>
          </a:bodyPr>
          <a:lstStyle/>
          <a:p>
            <a:pPr algn="just">
              <a:lnSpc>
                <a:spcPct val="90000"/>
              </a:lnSpc>
            </a:pPr>
            <a:r>
              <a:rPr lang="ru-RU" dirty="0" smtClean="0"/>
              <a:t>	</a:t>
            </a:r>
            <a:r>
              <a:rPr lang="ru-RU" sz="2800" dirty="0"/>
              <a:t>При дистанционном обучении детей </a:t>
            </a:r>
            <a:r>
              <a:rPr lang="ru-RU" sz="2800" dirty="0" smtClean="0"/>
              <a:t>с </a:t>
            </a:r>
            <a:r>
              <a:rPr lang="ru-RU" sz="2800" dirty="0"/>
              <a:t>НОДА применяется специальная техника, разнообразные </a:t>
            </a:r>
            <a:r>
              <a:rPr lang="ru-RU" sz="2800" dirty="0" err="1"/>
              <a:t>ассистивные</a:t>
            </a:r>
            <a:r>
              <a:rPr lang="ru-RU" sz="2800" dirty="0"/>
              <a:t> (вспомогательные) средства, облегчающие </a:t>
            </a:r>
            <a:r>
              <a:rPr lang="ru-RU" sz="2800" dirty="0" smtClean="0"/>
              <a:t>использование ПК или  планшета. Их правильный выбор позволяет </a:t>
            </a:r>
            <a:r>
              <a:rPr lang="ru-RU" sz="2800" dirty="0"/>
              <a:t>частично или полностью компенси­ровать </a:t>
            </a:r>
            <a:r>
              <a:rPr lang="ru-RU" sz="2800" dirty="0" smtClean="0"/>
              <a:t>двигательные ограничения. </a:t>
            </a:r>
            <a:endParaRPr lang="ru-RU" sz="2800" dirty="0" smtClean="0"/>
          </a:p>
          <a:p>
            <a:pPr algn="just">
              <a:lnSpc>
                <a:spcPct val="90000"/>
              </a:lnSpc>
            </a:pPr>
            <a:r>
              <a:rPr lang="ru-RU" sz="2800" dirty="0" smtClean="0"/>
              <a:t>	Основные </a:t>
            </a:r>
            <a:r>
              <a:rPr lang="ru-RU" sz="2800" dirty="0"/>
              <a:t>проблемы  у детей с НОДА связаны с использованием мыши и клавиатуры  при управлении компьютером</a:t>
            </a:r>
            <a:r>
              <a:rPr lang="ru-RU" sz="2800" dirty="0" smtClean="0"/>
              <a:t>.</a:t>
            </a:r>
          </a:p>
          <a:p>
            <a:pPr algn="just">
              <a:lnSpc>
                <a:spcPct val="90000"/>
              </a:lnSpc>
            </a:pPr>
            <a:r>
              <a:rPr lang="ru-RU" sz="2800" dirty="0"/>
              <a:t>	 Решить эти проблемы помогают специальным  устройствам управления компьютером, к которым относятся увеличенные или уменьшенные клавиатуры, альтернативные устройства ввода информации, джойстики, трекболы, го­ловные мыши, ай-трекинг, сенсорные панели и др. </a:t>
            </a:r>
          </a:p>
        </p:txBody>
      </p:sp>
    </p:spTree>
    <p:extLst>
      <p:ext uri="{BB962C8B-B14F-4D97-AF65-F5344CB8AC3E}">
        <p14:creationId xmlns:p14="http://schemas.microsoft.com/office/powerpoint/2010/main" val="280526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2" y="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69843" y="53312"/>
            <a:ext cx="9830302" cy="1325563"/>
          </a:xfrm>
        </p:spPr>
        <p:txBody>
          <a:bodyPr>
            <a:normAutofit/>
          </a:bodyPr>
          <a:lstStyle/>
          <a:p>
            <a:r>
              <a:rPr lang="ru-RU" sz="4000" b="1" dirty="0" smtClean="0">
                <a:solidFill>
                  <a:schemeClr val="bg1"/>
                </a:solidFill>
              </a:rPr>
              <a:t>Дистанционное обучение </a:t>
            </a:r>
            <a:endParaRPr lang="ru-RU" sz="3600" dirty="0">
              <a:solidFill>
                <a:schemeClr val="bg1"/>
              </a:solidFill>
            </a:endParaRPr>
          </a:p>
        </p:txBody>
      </p:sp>
      <p:sp>
        <p:nvSpPr>
          <p:cNvPr id="14" name="Содержимое 4"/>
          <p:cNvSpPr>
            <a:spLocks noGrp="1"/>
          </p:cNvSpPr>
          <p:nvPr>
            <p:ph sz="quarter" idx="1"/>
          </p:nvPr>
        </p:nvSpPr>
        <p:spPr>
          <a:xfrm>
            <a:off x="588639" y="1708376"/>
            <a:ext cx="11006697" cy="4224592"/>
          </a:xfrm>
        </p:spPr>
        <p:txBody>
          <a:bodyPr>
            <a:normAutofit fontScale="25000" lnSpcReduction="20000"/>
          </a:bodyPr>
          <a:lstStyle/>
          <a:p>
            <a:pPr algn="just">
              <a:lnSpc>
                <a:spcPct val="110000"/>
              </a:lnSpc>
              <a:buNone/>
            </a:pPr>
            <a:r>
              <a:rPr lang="ru-RU" sz="9600" dirty="0">
                <a:solidFill>
                  <a:srgbClr val="000000"/>
                </a:solidFill>
              </a:rPr>
              <a:t>Дистанционное обучение — это способ организации процесса обучения, основанный на использовании совре­менных </a:t>
            </a:r>
            <a:r>
              <a:rPr lang="ru-RU" sz="9600" dirty="0" smtClean="0">
                <a:solidFill>
                  <a:srgbClr val="000000"/>
                </a:solidFill>
              </a:rPr>
              <a:t>телекоммуникационных технологий.</a:t>
            </a:r>
          </a:p>
          <a:p>
            <a:pPr algn="just">
              <a:lnSpc>
                <a:spcPct val="110000"/>
              </a:lnSpc>
              <a:buNone/>
            </a:pPr>
            <a:r>
              <a:rPr lang="ru-RU" sz="9600" dirty="0" smtClean="0">
                <a:solidFill>
                  <a:srgbClr val="000000"/>
                </a:solidFill>
              </a:rPr>
              <a:t>Технологии  в дистанционном образовании можно разделить на синхронные </a:t>
            </a:r>
            <a:r>
              <a:rPr lang="en-US" sz="9600" dirty="0" smtClean="0">
                <a:solidFill>
                  <a:srgbClr val="000000"/>
                </a:solidFill>
              </a:rPr>
              <a:t>(on-line)</a:t>
            </a:r>
            <a:r>
              <a:rPr lang="ru-RU" sz="9600" dirty="0" smtClean="0">
                <a:solidFill>
                  <a:srgbClr val="000000"/>
                </a:solidFill>
              </a:rPr>
              <a:t> и асинхронные</a:t>
            </a:r>
            <a:r>
              <a:rPr lang="en-US" sz="9600" dirty="0" smtClean="0">
                <a:solidFill>
                  <a:srgbClr val="000000"/>
                </a:solidFill>
              </a:rPr>
              <a:t> (off-line)</a:t>
            </a:r>
            <a:r>
              <a:rPr lang="ru-RU" sz="9600" dirty="0" smtClean="0">
                <a:solidFill>
                  <a:srgbClr val="000000"/>
                </a:solidFill>
              </a:rPr>
              <a:t>. Если соотнести их с традиционным обучением, то можно представить дистанционное обучение в </a:t>
            </a:r>
            <a:r>
              <a:rPr lang="ru-RU" sz="9600" dirty="0">
                <a:solidFill>
                  <a:srgbClr val="000000"/>
                </a:solidFill>
              </a:rPr>
              <a:t>трех формах: </a:t>
            </a:r>
            <a:r>
              <a:rPr lang="ru-RU" sz="9600" dirty="0" smtClean="0">
                <a:solidFill>
                  <a:srgbClr val="000000"/>
                </a:solidFill>
              </a:rPr>
              <a:t>очной, очно-заочной  </a:t>
            </a:r>
            <a:r>
              <a:rPr lang="ru-RU" sz="9600" dirty="0">
                <a:solidFill>
                  <a:srgbClr val="000000"/>
                </a:solidFill>
              </a:rPr>
              <a:t>и </a:t>
            </a:r>
            <a:r>
              <a:rPr lang="ru-RU" sz="9600" dirty="0" smtClean="0">
                <a:solidFill>
                  <a:srgbClr val="000000"/>
                </a:solidFill>
              </a:rPr>
              <a:t>заочной. </a:t>
            </a:r>
          </a:p>
          <a:p>
            <a:pPr algn="just">
              <a:lnSpc>
                <a:spcPct val="110000"/>
              </a:lnSpc>
              <a:buNone/>
            </a:pPr>
            <a:r>
              <a:rPr lang="ru-RU" sz="9600" dirty="0" smtClean="0">
                <a:solidFill>
                  <a:srgbClr val="000000"/>
                </a:solidFill>
              </a:rPr>
              <a:t>Заочное обучение, при котором ребенок получает учебные и контрольные материалы, а учитель выполняет функции </a:t>
            </a:r>
            <a:r>
              <a:rPr lang="ru-RU" sz="9600" dirty="0" smtClean="0">
                <a:solidFill>
                  <a:srgbClr val="000000"/>
                </a:solidFill>
              </a:rPr>
              <a:t>проверяющего,  </a:t>
            </a:r>
            <a:r>
              <a:rPr lang="ru-RU" sz="9600" dirty="0" smtClean="0">
                <a:solidFill>
                  <a:srgbClr val="000000"/>
                </a:solidFill>
              </a:rPr>
              <a:t>вызывает сомнение. Очевидно</a:t>
            </a:r>
            <a:r>
              <a:rPr lang="ru-RU" sz="9600" dirty="0">
                <a:solidFill>
                  <a:srgbClr val="000000"/>
                </a:solidFill>
              </a:rPr>
              <a:t>, что при работе с </a:t>
            </a:r>
            <a:r>
              <a:rPr lang="ru-RU" sz="9600" dirty="0" smtClean="0">
                <a:solidFill>
                  <a:srgbClr val="000000"/>
                </a:solidFill>
              </a:rPr>
              <a:t>детьми с ОВЗ и инвалидностью такая форма будет малоэффективной. </a:t>
            </a:r>
          </a:p>
        </p:txBody>
      </p:sp>
    </p:spTree>
    <p:extLst>
      <p:ext uri="{BB962C8B-B14F-4D97-AF65-F5344CB8AC3E}">
        <p14:creationId xmlns:p14="http://schemas.microsoft.com/office/powerpoint/2010/main" val="2467100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Ассистивные устройства и технологии</a:t>
            </a:r>
            <a:endParaRPr lang="ru-RU" sz="4000" dirty="0"/>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11" y="1556792"/>
            <a:ext cx="4071937"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p:nvPr/>
        </p:nvPicPr>
        <p:blipFill rotWithShape="1">
          <a:blip r:embed="rId4" cstate="print">
            <a:extLst>
              <a:ext uri="{28A0092B-C50C-407E-A947-70E740481C1C}">
                <a14:useLocalDpi xmlns:a14="http://schemas.microsoft.com/office/drawing/2010/main" val="0"/>
              </a:ext>
            </a:extLst>
          </a:blip>
          <a:srcRect t="20920" b="1380"/>
          <a:stretch/>
        </p:blipFill>
        <p:spPr bwMode="auto">
          <a:xfrm>
            <a:off x="4273348" y="1724023"/>
            <a:ext cx="7675880" cy="4257675"/>
          </a:xfrm>
          <a:prstGeom prst="rect">
            <a:avLst/>
          </a:prstGeom>
          <a:noFill/>
          <a:ln>
            <a:noFill/>
          </a:ln>
          <a:extLst>
            <a:ext uri="{53640926-AAD7-44D8-BBD7-CCE9431645EC}">
              <a14:shadowObscured xmlns:a14="http://schemas.microsoft.com/office/drawing/2010/main"/>
            </a:ext>
          </a:extLst>
        </p:spPr>
      </p:pic>
      <p:pic>
        <p:nvPicPr>
          <p:cNvPr id="13" name="Рисунок 12" descr="https://ria56.ru/uploads/images/2306206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797" y="4133848"/>
            <a:ext cx="3329940" cy="1847850"/>
          </a:xfrm>
          <a:prstGeom prst="rect">
            <a:avLst/>
          </a:prstGeom>
          <a:noFill/>
          <a:ln>
            <a:noFill/>
          </a:ln>
        </p:spPr>
      </p:pic>
    </p:spTree>
    <p:extLst>
      <p:ext uri="{BB962C8B-B14F-4D97-AF65-F5344CB8AC3E}">
        <p14:creationId xmlns:p14="http://schemas.microsoft.com/office/powerpoint/2010/main" val="2859614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Ассистивные устройства и технологии</a:t>
            </a:r>
            <a:endParaRPr lang="ru-RU" sz="4000" dirty="0"/>
          </a:p>
        </p:txBody>
      </p:sp>
      <p:sp>
        <p:nvSpPr>
          <p:cNvPr id="6" name="Прямоугольник 5"/>
          <p:cNvSpPr/>
          <p:nvPr/>
        </p:nvSpPr>
        <p:spPr>
          <a:xfrm>
            <a:off x="717230" y="1938987"/>
            <a:ext cx="5531822" cy="3693319"/>
          </a:xfrm>
          <a:prstGeom prst="rect">
            <a:avLst/>
          </a:prstGeom>
        </p:spPr>
        <p:txBody>
          <a:bodyPr wrap="square">
            <a:spAutoFit/>
          </a:bodyPr>
          <a:lstStyle/>
          <a:p>
            <a:pPr algn="just"/>
            <a:r>
              <a:rPr lang="ru-RU" sz="2600" dirty="0" smtClean="0"/>
              <a:t>	</a:t>
            </a:r>
            <a:r>
              <a:rPr lang="ru-RU" sz="2600" dirty="0" smtClean="0"/>
              <a:t>Джойстики </a:t>
            </a:r>
            <a:r>
              <a:rPr lang="ru-RU" sz="2600" dirty="0"/>
              <a:t>и роллеры  используются при тяжелых нарушениях </a:t>
            </a:r>
            <a:r>
              <a:rPr lang="ru-RU" sz="2600" dirty="0" err="1"/>
              <a:t>манипулятивных</a:t>
            </a:r>
            <a:r>
              <a:rPr lang="ru-RU" sz="2600" dirty="0"/>
              <a:t> функций рук: шарик-роллер может быть жестко зафиксирован на наименее пораженной руке ребенка и управляться любой частью кисти (пальцами, ладонью, ребром ладони). </a:t>
            </a:r>
          </a:p>
        </p:txBody>
      </p:sp>
      <p:pic>
        <p:nvPicPr>
          <p:cNvPr id="1028" name="Picture 4" descr="http://ucentr46.ru/sites/default/files/optima_joyst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040" y="1322299"/>
            <a:ext cx="3476848" cy="2781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ds5cvxtqu2rt0.cloudfront.net/media/catalog/product/cache/1/image/700x700/17f82f742ffe127f42dca9de82fb58b1/s/w/sw-roll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2223" y="3581665"/>
            <a:ext cx="2633400" cy="26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88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Ассистивные устройства и технологии</a:t>
            </a:r>
            <a:endParaRPr lang="ru-RU" sz="4000" dirty="0"/>
          </a:p>
        </p:txBody>
      </p:sp>
      <p:pic>
        <p:nvPicPr>
          <p:cNvPr id="7" name="Picture 2" descr="http://www.infobrother.com/Learning/wp-content/uploads/2017/02/Eye-Tribe-1024x58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0951" y="2137143"/>
            <a:ext cx="4827707" cy="31406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9171" y="1729326"/>
            <a:ext cx="5753359" cy="4745915"/>
          </a:xfrm>
          <a:prstGeom prst="rect">
            <a:avLst/>
          </a:prstGeom>
          <a:noFill/>
        </p:spPr>
        <p:txBody>
          <a:bodyPr wrap="square" rtlCol="0">
            <a:spAutoFit/>
          </a:bodyPr>
          <a:lstStyle/>
          <a:p>
            <a:pPr algn="just">
              <a:lnSpc>
                <a:spcPct val="90000"/>
              </a:lnSpc>
            </a:pPr>
            <a:r>
              <a:rPr lang="ru-RU" sz="2400" dirty="0"/>
              <a:t>Одной из самых современных </a:t>
            </a:r>
            <a:r>
              <a:rPr lang="ru-RU" sz="2400" dirty="0" err="1"/>
              <a:t>ассистивных</a:t>
            </a:r>
            <a:r>
              <a:rPr lang="ru-RU" sz="2400" dirty="0"/>
              <a:t> технологий является ай-трекинг (управление взглядом).	</a:t>
            </a:r>
          </a:p>
          <a:p>
            <a:pPr algn="just">
              <a:lnSpc>
                <a:spcPct val="90000"/>
              </a:lnSpc>
            </a:pPr>
            <a:r>
              <a:rPr lang="ru-RU" sz="2400" dirty="0" smtClean="0"/>
              <a:t>Ай-трекинг </a:t>
            </a:r>
            <a:r>
              <a:rPr lang="ru-RU" sz="2400" dirty="0" smtClean="0"/>
              <a:t>- способ </a:t>
            </a:r>
            <a:r>
              <a:rPr lang="ru-RU" sz="2400" dirty="0"/>
              <a:t>управления </a:t>
            </a:r>
            <a:r>
              <a:rPr lang="ru-RU" sz="2400" dirty="0" smtClean="0"/>
              <a:t>компьютером </a:t>
            </a:r>
            <a:r>
              <a:rPr lang="ru-RU" sz="2400" dirty="0"/>
              <a:t>для тех, </a:t>
            </a:r>
            <a:r>
              <a:rPr lang="ru-RU" sz="2400" b="1" u="sng" dirty="0"/>
              <a:t>кто не может пользоваться </a:t>
            </a:r>
            <a:r>
              <a:rPr lang="ru-RU" sz="2400" b="1" u="sng" dirty="0" smtClean="0"/>
              <a:t>руками и не владеет речью</a:t>
            </a:r>
            <a:r>
              <a:rPr lang="ru-RU" sz="2400" dirty="0" smtClean="0"/>
              <a:t>. </a:t>
            </a:r>
            <a:r>
              <a:rPr lang="ru-RU" sz="2400" dirty="0"/>
              <a:t>К компьютеру, ноутбуку или планшету крепится специальное устройство, отслеживающее движения глаз, и пользователь может без посторонней помощи совершать любые действия на компьютере – читать </a:t>
            </a:r>
            <a:r>
              <a:rPr lang="ru-RU" sz="2400" dirty="0" smtClean="0"/>
              <a:t>информацию </a:t>
            </a:r>
            <a:r>
              <a:rPr lang="ru-RU" sz="2400" dirty="0"/>
              <a:t>в интернете, </a:t>
            </a:r>
            <a:r>
              <a:rPr lang="ru-RU" sz="2400" dirty="0" smtClean="0"/>
              <a:t>работать </a:t>
            </a:r>
            <a:r>
              <a:rPr lang="ru-RU" sz="2400" dirty="0"/>
              <a:t>с текстом и общаться в социальных сетях.</a:t>
            </a:r>
            <a:endParaRPr lang="ru-RU" sz="2400" b="1" u="sng" dirty="0" smtClean="0"/>
          </a:p>
        </p:txBody>
      </p:sp>
    </p:spTree>
    <p:extLst>
      <p:ext uri="{BB962C8B-B14F-4D97-AF65-F5344CB8AC3E}">
        <p14:creationId xmlns:p14="http://schemas.microsoft.com/office/powerpoint/2010/main" val="3918678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Ассистивные устройства и технологии</a:t>
            </a:r>
            <a:endParaRPr lang="ru-RU" sz="4000" dirty="0"/>
          </a:p>
        </p:txBody>
      </p:sp>
      <p:sp>
        <p:nvSpPr>
          <p:cNvPr id="14" name="Объект 3"/>
          <p:cNvSpPr>
            <a:spLocks noGrp="1"/>
          </p:cNvSpPr>
          <p:nvPr>
            <p:ph idx="1"/>
          </p:nvPr>
        </p:nvSpPr>
        <p:spPr>
          <a:xfrm>
            <a:off x="733647" y="1246116"/>
            <a:ext cx="7400260" cy="3708400"/>
          </a:xfrm>
        </p:spPr>
        <p:txBody>
          <a:bodyPr>
            <a:noAutofit/>
          </a:bodyPr>
          <a:lstStyle/>
          <a:p>
            <a:pPr marL="0" indent="0" algn="just">
              <a:spcBef>
                <a:spcPts val="0"/>
              </a:spcBef>
              <a:buNone/>
            </a:pPr>
            <a:r>
              <a:rPr lang="ru-RU" sz="2400" dirty="0" smtClean="0"/>
              <a:t>К специальным технологиям можно отнести также использование различного программного </a:t>
            </a:r>
            <a:r>
              <a:rPr lang="ru-RU" sz="2400" dirty="0"/>
              <a:t>обеспечения </a:t>
            </a:r>
            <a:r>
              <a:rPr lang="ru-RU" sz="2400" dirty="0" smtClean="0"/>
              <a:t>в зависимости </a:t>
            </a:r>
            <a:r>
              <a:rPr lang="ru-RU" sz="2400" dirty="0"/>
              <a:t>от целей учебной деятельности</a:t>
            </a:r>
            <a:r>
              <a:rPr lang="ru-RU" sz="2400" dirty="0" smtClean="0"/>
              <a:t>:</a:t>
            </a:r>
          </a:p>
          <a:p>
            <a:pPr algn="just">
              <a:spcBef>
                <a:spcPts val="0"/>
              </a:spcBef>
              <a:buFontTx/>
              <a:buChar char="-"/>
            </a:pPr>
            <a:r>
              <a:rPr lang="ru-RU" sz="2400" dirty="0" smtClean="0"/>
              <a:t>вспомогательные технологии </a:t>
            </a:r>
            <a:r>
              <a:rPr lang="ru-RU" sz="2400" dirty="0"/>
              <a:t>для формирования и совершенствования </a:t>
            </a:r>
            <a:r>
              <a:rPr lang="ru-RU" sz="2400" dirty="0" smtClean="0"/>
              <a:t>навыков чтения, счета -  они широко представлены в виде различных  компьютерных игр и игровых заданий, которые могут  использоваться  а качестве  домашних </a:t>
            </a:r>
            <a:r>
              <a:rPr lang="ru-RU" sz="2400" dirty="0" smtClean="0"/>
              <a:t>заданий, </a:t>
            </a:r>
            <a:r>
              <a:rPr lang="ru-RU" sz="2400" dirty="0" smtClean="0"/>
              <a:t>заданий на закрепление учебного материала; </a:t>
            </a:r>
          </a:p>
          <a:p>
            <a:pPr algn="just">
              <a:spcBef>
                <a:spcPts val="0"/>
              </a:spcBef>
              <a:buFontTx/>
              <a:buChar char="-"/>
            </a:pPr>
            <a:r>
              <a:rPr lang="ru-RU" sz="2400" dirty="0" smtClean="0"/>
              <a:t>вспомогательные </a:t>
            </a:r>
            <a:r>
              <a:rPr lang="ru-RU" sz="2400" dirty="0"/>
              <a:t>технологии для учебной </a:t>
            </a:r>
            <a:r>
              <a:rPr lang="ru-RU" sz="2400" dirty="0" smtClean="0"/>
              <a:t>исследовательской деятельности -  виртуальные лабораторные работы и др.</a:t>
            </a:r>
          </a:p>
          <a:p>
            <a:pPr algn="just">
              <a:spcBef>
                <a:spcPts val="0"/>
              </a:spcBef>
              <a:buFontTx/>
              <a:buChar char="-"/>
            </a:pPr>
            <a:r>
              <a:rPr lang="ru-RU" sz="2400" dirty="0" smtClean="0"/>
              <a:t>вспомогательные </a:t>
            </a:r>
            <a:r>
              <a:rPr lang="ru-RU" sz="2400" dirty="0"/>
              <a:t>технологии для </a:t>
            </a:r>
            <a:r>
              <a:rPr lang="ru-RU" sz="2400" dirty="0" smtClean="0"/>
              <a:t>рисования и черчения и др. </a:t>
            </a:r>
          </a:p>
          <a:p>
            <a:pPr algn="just">
              <a:spcBef>
                <a:spcPts val="0"/>
              </a:spcBef>
              <a:buFontTx/>
              <a:buChar char="-"/>
            </a:pPr>
            <a:endParaRPr lang="ru-RU" sz="2400" dirty="0" smtClean="0"/>
          </a:p>
        </p:txBody>
      </p:sp>
      <p:pic>
        <p:nvPicPr>
          <p:cNvPr id="1026" name="Picture 2" descr="http://www.int-edu.ru/sites/default/files/styles/large/public/images/avtograf_1p_0.png?itok=g1vkNpq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978" y="1341809"/>
            <a:ext cx="3360922" cy="23176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441881" y="3744506"/>
            <a:ext cx="3250019" cy="523220"/>
          </a:xfrm>
          <a:prstGeom prst="rect">
            <a:avLst/>
          </a:prstGeom>
        </p:spPr>
        <p:txBody>
          <a:bodyPr wrap="square">
            <a:spAutoFit/>
          </a:bodyPr>
          <a:lstStyle/>
          <a:p>
            <a:r>
              <a:rPr lang="ru-RU" sz="1400" dirty="0" err="1"/>
              <a:t>АвтоГраф</a:t>
            </a:r>
            <a:r>
              <a:rPr lang="ru-RU" sz="1400" dirty="0"/>
              <a:t> 3.3. Виртуальный конструктор по основным разделам математики</a:t>
            </a:r>
          </a:p>
        </p:txBody>
      </p:sp>
      <p:pic>
        <p:nvPicPr>
          <p:cNvPr id="9" name="Рисунок 8"/>
          <p:cNvPicPr/>
          <p:nvPr/>
        </p:nvPicPr>
        <p:blipFill>
          <a:blip r:embed="rId4"/>
          <a:stretch>
            <a:fillRect/>
          </a:stretch>
        </p:blipFill>
        <p:spPr>
          <a:xfrm>
            <a:off x="8519077" y="4273042"/>
            <a:ext cx="3095625" cy="2076450"/>
          </a:xfrm>
          <a:prstGeom prst="rect">
            <a:avLst/>
          </a:prstGeom>
        </p:spPr>
      </p:pic>
    </p:spTree>
    <p:extLst>
      <p:ext uri="{BB962C8B-B14F-4D97-AF65-F5344CB8AC3E}">
        <p14:creationId xmlns:p14="http://schemas.microsoft.com/office/powerpoint/2010/main" val="2158337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Режим </a:t>
            </a:r>
            <a:r>
              <a:rPr lang="ru-RU" sz="4000" b="1" dirty="0">
                <a:solidFill>
                  <a:schemeClr val="bg1"/>
                </a:solidFill>
              </a:rPr>
              <a:t>охраны </a:t>
            </a:r>
            <a:r>
              <a:rPr lang="ru-RU" sz="4000" b="1" dirty="0" smtClean="0">
                <a:solidFill>
                  <a:schemeClr val="bg1"/>
                </a:solidFill>
              </a:rPr>
              <a:t>зрения </a:t>
            </a:r>
            <a:endParaRPr lang="ru-RU" sz="4000" dirty="0"/>
          </a:p>
        </p:txBody>
      </p:sp>
      <p:sp>
        <p:nvSpPr>
          <p:cNvPr id="6" name="TextBox 5"/>
          <p:cNvSpPr txBox="1"/>
          <p:nvPr/>
        </p:nvSpPr>
        <p:spPr>
          <a:xfrm>
            <a:off x="584791" y="1288646"/>
            <a:ext cx="10473069" cy="461665"/>
          </a:xfrm>
          <a:prstGeom prst="rect">
            <a:avLst/>
          </a:prstGeom>
          <a:noFill/>
        </p:spPr>
        <p:txBody>
          <a:bodyPr wrap="square" rtlCol="0">
            <a:spAutoFit/>
          </a:bodyPr>
          <a:lstStyle/>
          <a:p>
            <a:r>
              <a:rPr lang="ru-RU" sz="2400" dirty="0" smtClean="0"/>
              <a:t>Цель -  максимально минимизировать зрительное утомление.</a:t>
            </a:r>
            <a:endParaRPr lang="ru-RU" sz="2400" dirty="0"/>
          </a:p>
        </p:txBody>
      </p:sp>
      <p:sp>
        <p:nvSpPr>
          <p:cNvPr id="7" name="Прямоугольник 6"/>
          <p:cNvSpPr/>
          <p:nvPr/>
        </p:nvSpPr>
        <p:spPr>
          <a:xfrm>
            <a:off x="733645" y="1874687"/>
            <a:ext cx="7347097" cy="4524315"/>
          </a:xfrm>
          <a:prstGeom prst="rect">
            <a:avLst/>
          </a:prstGeom>
        </p:spPr>
        <p:txBody>
          <a:bodyPr wrap="square">
            <a:spAutoFit/>
          </a:bodyPr>
          <a:lstStyle/>
          <a:p>
            <a:pPr marL="342900" indent="-342900" fontAlgn="base">
              <a:buAutoNum type="arabicPeriod"/>
            </a:pPr>
            <a:r>
              <a:rPr lang="ru-RU" sz="2400" dirty="0" smtClean="0"/>
              <a:t>Гимнастика </a:t>
            </a:r>
            <a:r>
              <a:rPr lang="ru-RU" sz="2400" dirty="0"/>
              <a:t>для глаз для снятия зрительного </a:t>
            </a:r>
            <a:r>
              <a:rPr lang="ru-RU" sz="2400" dirty="0" smtClean="0"/>
              <a:t>утомления на </a:t>
            </a:r>
            <a:r>
              <a:rPr lang="ru-RU" sz="2400" dirty="0"/>
              <a:t>каждом </a:t>
            </a:r>
            <a:r>
              <a:rPr lang="ru-RU" sz="2400" dirty="0" smtClean="0"/>
              <a:t>уроке. </a:t>
            </a:r>
          </a:p>
          <a:p>
            <a:pPr fontAlgn="base"/>
            <a:r>
              <a:rPr lang="ru-RU" sz="2400" dirty="0" smtClean="0"/>
              <a:t>2. Соблюдение требований  при </a:t>
            </a:r>
            <a:r>
              <a:rPr lang="ru-RU" sz="2400" dirty="0"/>
              <a:t>работе </a:t>
            </a:r>
            <a:r>
              <a:rPr lang="ru-RU" sz="2400" dirty="0" smtClean="0"/>
              <a:t>за компьютером.</a:t>
            </a:r>
            <a:endParaRPr lang="ru-RU" sz="2400" dirty="0"/>
          </a:p>
          <a:p>
            <a:pPr marL="342900" indent="-342900" fontAlgn="base">
              <a:buFont typeface="Arial" pitchFamily="34" charset="0"/>
              <a:buChar char="•"/>
            </a:pPr>
            <a:r>
              <a:rPr lang="ru-RU" sz="2400" dirty="0" smtClean="0"/>
              <a:t>Расстояние </a:t>
            </a:r>
            <a:r>
              <a:rPr lang="ru-RU" sz="2400" dirty="0"/>
              <a:t>от глаз до </a:t>
            </a:r>
            <a:r>
              <a:rPr lang="ru-RU" sz="2400" dirty="0" smtClean="0"/>
              <a:t>монитора </a:t>
            </a:r>
            <a:r>
              <a:rPr lang="ru-RU" sz="2400" dirty="0"/>
              <a:t>не менее 50 см.</a:t>
            </a:r>
          </a:p>
          <a:p>
            <a:pPr marL="342900" indent="-342900" fontAlgn="base">
              <a:buFont typeface="Arial" pitchFamily="34" charset="0"/>
              <a:buChar char="•"/>
            </a:pPr>
            <a:r>
              <a:rPr lang="ru-RU" sz="2400" dirty="0"/>
              <a:t>Глаза ребенка должны быть на уровне центра или 2/3 высоты экрана.</a:t>
            </a:r>
          </a:p>
          <a:p>
            <a:pPr marL="342900" indent="-342900" fontAlgn="base">
              <a:buFont typeface="Arial" pitchFamily="34" charset="0"/>
              <a:buChar char="•"/>
            </a:pPr>
            <a:r>
              <a:rPr lang="ru-RU" sz="2400" dirty="0" smtClean="0"/>
              <a:t>Размер </a:t>
            </a:r>
            <a:r>
              <a:rPr lang="ru-RU" sz="2400" dirty="0"/>
              <a:t>шрифта не менее 14-го.</a:t>
            </a:r>
          </a:p>
          <a:p>
            <a:pPr marL="342900" indent="-342900" fontAlgn="base">
              <a:buFont typeface="Arial" pitchFamily="34" charset="0"/>
              <a:buChar char="•"/>
            </a:pPr>
            <a:r>
              <a:rPr lang="ru-RU" sz="2400" dirty="0"/>
              <a:t>Экран и лист с печатным текстом должны находиться в одной </a:t>
            </a:r>
            <a:r>
              <a:rPr lang="ru-RU" sz="2400" dirty="0" smtClean="0"/>
              <a:t>плоскости.</a:t>
            </a:r>
          </a:p>
          <a:p>
            <a:pPr marL="342900" indent="-342900" fontAlgn="base">
              <a:buFont typeface="Arial" pitchFamily="34" charset="0"/>
              <a:buChar char="•"/>
            </a:pPr>
            <a:r>
              <a:rPr lang="ru-RU" sz="2400" dirty="0"/>
              <a:t>В </a:t>
            </a:r>
            <a:r>
              <a:rPr lang="ru-RU" sz="2400" dirty="0"/>
              <a:t>процессе работы моргать каждые 3–5 </a:t>
            </a:r>
            <a:r>
              <a:rPr lang="ru-RU" sz="2400" dirty="0" smtClean="0"/>
              <a:t>сек</a:t>
            </a:r>
            <a:r>
              <a:rPr lang="ru-RU" dirty="0" smtClean="0"/>
              <a:t>.</a:t>
            </a:r>
          </a:p>
          <a:p>
            <a:pPr fontAlgn="base"/>
            <a:r>
              <a:rPr lang="ru-RU" sz="2400" dirty="0" smtClean="0"/>
              <a:t>3. Правильное освещение. </a:t>
            </a:r>
            <a:endParaRPr lang="ru-RU" sz="2400" dirty="0"/>
          </a:p>
        </p:txBody>
      </p:sp>
      <p:pic>
        <p:nvPicPr>
          <p:cNvPr id="15" name="Рисунок 14" descr="https://ds04.infourok.ru/uploads/ex/0f72/0005dbd1-9da11285/hello_html_m546c1f86.jpg"/>
          <p:cNvPicPr/>
          <p:nvPr/>
        </p:nvPicPr>
        <p:blipFill>
          <a:blip r:embed="rId3">
            <a:extLst>
              <a:ext uri="{28A0092B-C50C-407E-A947-70E740481C1C}">
                <a14:useLocalDpi xmlns:a14="http://schemas.microsoft.com/office/drawing/2010/main" val="0"/>
              </a:ext>
            </a:extLst>
          </a:blip>
          <a:srcRect/>
          <a:stretch>
            <a:fillRect/>
          </a:stretch>
        </p:blipFill>
        <p:spPr bwMode="auto">
          <a:xfrm>
            <a:off x="7827100" y="1750311"/>
            <a:ext cx="3944677" cy="4068913"/>
          </a:xfrm>
          <a:prstGeom prst="rect">
            <a:avLst/>
          </a:prstGeom>
          <a:noFill/>
          <a:ln>
            <a:noFill/>
          </a:ln>
        </p:spPr>
      </p:pic>
      <p:sp>
        <p:nvSpPr>
          <p:cNvPr id="8" name="Прямоугольник 7"/>
          <p:cNvSpPr/>
          <p:nvPr/>
        </p:nvSpPr>
        <p:spPr>
          <a:xfrm>
            <a:off x="8080742" y="6039898"/>
            <a:ext cx="4107243" cy="461665"/>
          </a:xfrm>
          <a:prstGeom prst="rect">
            <a:avLst/>
          </a:prstGeom>
        </p:spPr>
        <p:txBody>
          <a:bodyPr wrap="square">
            <a:spAutoFit/>
          </a:bodyPr>
          <a:lstStyle/>
          <a:p>
            <a:r>
              <a:rPr lang="ru-RU" sz="1200" dirty="0" smtClean="0"/>
              <a:t>Источник: </a:t>
            </a:r>
            <a:r>
              <a:rPr lang="en-US" sz="1200" dirty="0" smtClean="0"/>
              <a:t>https</a:t>
            </a:r>
            <a:r>
              <a:rPr lang="en-US" sz="1200" dirty="0"/>
              <a:t>://infourok.ru/konsultaciya-dlya-roditeley-starshey-gruppi-na-temu-rebenok-i-kompyuter-1805985.html</a:t>
            </a:r>
            <a:endParaRPr lang="ru-RU" sz="1200" dirty="0"/>
          </a:p>
        </p:txBody>
      </p:sp>
    </p:spTree>
    <p:extLst>
      <p:ext uri="{BB962C8B-B14F-4D97-AF65-F5344CB8AC3E}">
        <p14:creationId xmlns:p14="http://schemas.microsoft.com/office/powerpoint/2010/main" val="3541625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Режим </a:t>
            </a:r>
            <a:r>
              <a:rPr lang="ru-RU" sz="4000" b="1" dirty="0">
                <a:solidFill>
                  <a:schemeClr val="bg1"/>
                </a:solidFill>
              </a:rPr>
              <a:t>охраны </a:t>
            </a:r>
            <a:r>
              <a:rPr lang="ru-RU" sz="4000" b="1" smtClean="0">
                <a:solidFill>
                  <a:schemeClr val="bg1"/>
                </a:solidFill>
              </a:rPr>
              <a:t>зрения </a:t>
            </a:r>
            <a:br>
              <a:rPr lang="ru-RU" sz="4000" b="1" smtClean="0">
                <a:solidFill>
                  <a:schemeClr val="bg1"/>
                </a:solidFill>
              </a:rPr>
            </a:br>
            <a:r>
              <a:rPr lang="ru-RU" sz="4000" b="1" smtClean="0">
                <a:solidFill>
                  <a:schemeClr val="bg1"/>
                </a:solidFill>
              </a:rPr>
              <a:t>(продолжение)</a:t>
            </a:r>
            <a:endParaRPr lang="ru-RU" sz="4000" dirty="0"/>
          </a:p>
        </p:txBody>
      </p:sp>
      <p:sp>
        <p:nvSpPr>
          <p:cNvPr id="6" name="TextBox 5"/>
          <p:cNvSpPr txBox="1"/>
          <p:nvPr/>
        </p:nvSpPr>
        <p:spPr>
          <a:xfrm>
            <a:off x="584791" y="1262211"/>
            <a:ext cx="10781414" cy="461665"/>
          </a:xfrm>
          <a:prstGeom prst="rect">
            <a:avLst/>
          </a:prstGeom>
          <a:noFill/>
        </p:spPr>
        <p:txBody>
          <a:bodyPr wrap="square" rtlCol="0">
            <a:spAutoFit/>
          </a:bodyPr>
          <a:lstStyle/>
          <a:p>
            <a:r>
              <a:rPr lang="ru-RU" sz="2400" dirty="0" smtClean="0"/>
              <a:t>Пример комплекса упражнений для снятия  утомления глаз (выполняется сидя).</a:t>
            </a:r>
            <a:endParaRPr lang="ru-RU" sz="2400" dirty="0"/>
          </a:p>
        </p:txBody>
      </p:sp>
      <p:sp>
        <p:nvSpPr>
          <p:cNvPr id="7" name="Прямоугольник 6"/>
          <p:cNvSpPr/>
          <p:nvPr/>
        </p:nvSpPr>
        <p:spPr>
          <a:xfrm>
            <a:off x="712381" y="1732402"/>
            <a:ext cx="11111024" cy="4185761"/>
          </a:xfrm>
          <a:prstGeom prst="rect">
            <a:avLst/>
          </a:prstGeom>
        </p:spPr>
        <p:txBody>
          <a:bodyPr wrap="square">
            <a:spAutoFit/>
          </a:bodyPr>
          <a:lstStyle/>
          <a:p>
            <a:pPr lvl="0"/>
            <a:r>
              <a:rPr lang="ru-RU" sz="2400" dirty="0" smtClean="0"/>
              <a:t>1. Крепко </a:t>
            </a:r>
            <a:r>
              <a:rPr lang="ru-RU" sz="2400" dirty="0"/>
              <a:t>зажмурить глаза на 3-5 секунд. Потом открыть глаза на 3-5 секунд. Повторить несколько раз. </a:t>
            </a:r>
            <a:endParaRPr lang="ru-RU" sz="2400" dirty="0" smtClean="0"/>
          </a:p>
          <a:p>
            <a:pPr lvl="0"/>
            <a:r>
              <a:rPr lang="ru-RU" sz="2400" dirty="0" smtClean="0"/>
              <a:t>Упражнение </a:t>
            </a:r>
            <a:r>
              <a:rPr lang="ru-RU" sz="2400" dirty="0"/>
              <a:t>укрепляет мышцы век, способствует улучшению кровообращения. </a:t>
            </a:r>
          </a:p>
          <a:p>
            <a:pPr lvl="0"/>
            <a:endParaRPr lang="ru-RU" sz="1000" dirty="0" smtClean="0"/>
          </a:p>
          <a:p>
            <a:pPr lvl="0"/>
            <a:r>
              <a:rPr lang="ru-RU" sz="2400" dirty="0" smtClean="0"/>
              <a:t>2. Быстро </a:t>
            </a:r>
            <a:r>
              <a:rPr lang="ru-RU" sz="2400" dirty="0"/>
              <a:t>моргать в течение 1-2 минуты. </a:t>
            </a:r>
            <a:endParaRPr lang="ru-RU" sz="2400" dirty="0" smtClean="0"/>
          </a:p>
          <a:p>
            <a:pPr lvl="0"/>
            <a:r>
              <a:rPr lang="ru-RU" sz="2400" dirty="0" smtClean="0"/>
              <a:t>Упражнение </a:t>
            </a:r>
            <a:r>
              <a:rPr lang="ru-RU" sz="2400" dirty="0"/>
              <a:t>способствует улучшению кровообращения. </a:t>
            </a:r>
          </a:p>
          <a:p>
            <a:pPr lvl="0"/>
            <a:endParaRPr lang="ru-RU" sz="800" dirty="0" smtClean="0"/>
          </a:p>
          <a:p>
            <a:pPr lvl="0"/>
            <a:r>
              <a:rPr lang="ru-RU" sz="2400" dirty="0" smtClean="0"/>
              <a:t>3. Закрыть </a:t>
            </a:r>
            <a:r>
              <a:rPr lang="ru-RU" sz="2400" dirty="0"/>
              <a:t>веки и нежно массировать их круговыми движениями пальца </a:t>
            </a:r>
            <a:r>
              <a:rPr lang="ru-RU" sz="2400" dirty="0" smtClean="0"/>
              <a:t>1 </a:t>
            </a:r>
            <a:r>
              <a:rPr lang="ru-RU" sz="2400" dirty="0"/>
              <a:t>мин. </a:t>
            </a:r>
            <a:endParaRPr lang="ru-RU" sz="2400" dirty="0" smtClean="0"/>
          </a:p>
          <a:p>
            <a:pPr lvl="0"/>
            <a:r>
              <a:rPr lang="ru-RU" sz="2400" dirty="0" smtClean="0"/>
              <a:t>Упражнение </a:t>
            </a:r>
            <a:r>
              <a:rPr lang="ru-RU" sz="2400" dirty="0"/>
              <a:t>способствует расслаблению мышцы и улучшает кровообращение.</a:t>
            </a:r>
          </a:p>
          <a:p>
            <a:pPr lvl="0"/>
            <a:endParaRPr lang="ru-RU" sz="800" dirty="0" smtClean="0"/>
          </a:p>
          <a:p>
            <a:pPr lvl="0"/>
            <a:r>
              <a:rPr lang="ru-RU" sz="2400" dirty="0" smtClean="0"/>
              <a:t>4. Тремя </a:t>
            </a:r>
            <a:r>
              <a:rPr lang="ru-RU" sz="2400" dirty="0"/>
              <a:t>пальцами каждой руки легко нажать на верхнее веко, спустя 1-2 секунды снять пальцы с века. Повторить 3-4 раза. Упражнение улучшает циркуляцию внутриглазных жидкостей</a:t>
            </a:r>
            <a:r>
              <a:rPr lang="ru-RU" sz="2400" dirty="0" smtClean="0"/>
              <a:t>.</a:t>
            </a:r>
            <a:endParaRPr lang="ru-RU" sz="2400" dirty="0"/>
          </a:p>
        </p:txBody>
      </p:sp>
      <p:sp>
        <p:nvSpPr>
          <p:cNvPr id="2" name="Прямоугольник 1"/>
          <p:cNvSpPr/>
          <p:nvPr/>
        </p:nvSpPr>
        <p:spPr>
          <a:xfrm>
            <a:off x="5390708" y="6140078"/>
            <a:ext cx="6687878" cy="369332"/>
          </a:xfrm>
          <a:prstGeom prst="rect">
            <a:avLst/>
          </a:prstGeom>
        </p:spPr>
        <p:txBody>
          <a:bodyPr wrap="square">
            <a:spAutoFit/>
          </a:bodyPr>
          <a:lstStyle/>
          <a:p>
            <a:pPr lvl="0"/>
            <a:r>
              <a:rPr lang="ru-RU" sz="1200" dirty="0"/>
              <a:t>Источник: </a:t>
            </a:r>
            <a:r>
              <a:rPr lang="ru-RU" sz="1200" dirty="0" err="1"/>
              <a:t>Демирчоглян</a:t>
            </a:r>
            <a:r>
              <a:rPr lang="ru-RU" sz="1200" dirty="0"/>
              <a:t> </a:t>
            </a:r>
            <a:r>
              <a:rPr lang="ru-RU" sz="1200" dirty="0"/>
              <a:t>Г.Г., </a:t>
            </a:r>
            <a:r>
              <a:rPr lang="ru-RU" sz="1200" dirty="0" err="1"/>
              <a:t>Янкулин</a:t>
            </a:r>
            <a:r>
              <a:rPr lang="ru-RU" sz="1200" dirty="0"/>
              <a:t> В.И. Гимнастика для глаз. – М.: Физкультура и спорт, 1988</a:t>
            </a:r>
            <a:r>
              <a:rPr lang="ru-RU" dirty="0"/>
              <a:t>.</a:t>
            </a:r>
          </a:p>
        </p:txBody>
      </p:sp>
    </p:spTree>
    <p:extLst>
      <p:ext uri="{BB962C8B-B14F-4D97-AF65-F5344CB8AC3E}">
        <p14:creationId xmlns:p14="http://schemas.microsoft.com/office/powerpoint/2010/main" val="2649760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Динамические паузы или физкультминутки</a:t>
            </a:r>
            <a:endParaRPr lang="ru-RU" sz="4000" dirty="0"/>
          </a:p>
        </p:txBody>
      </p:sp>
      <p:sp>
        <p:nvSpPr>
          <p:cNvPr id="2" name="Прямоугольник 1"/>
          <p:cNvSpPr/>
          <p:nvPr/>
        </p:nvSpPr>
        <p:spPr>
          <a:xfrm>
            <a:off x="839972" y="1246116"/>
            <a:ext cx="11206716" cy="5078313"/>
          </a:xfrm>
          <a:prstGeom prst="rect">
            <a:avLst/>
          </a:prstGeom>
        </p:spPr>
        <p:txBody>
          <a:bodyPr wrap="square">
            <a:spAutoFit/>
          </a:bodyPr>
          <a:lstStyle/>
          <a:p>
            <a:pPr algn="just"/>
            <a:r>
              <a:rPr lang="ru-RU" sz="2600" dirty="0" smtClean="0"/>
              <a:t>	Физкультминутки </a:t>
            </a:r>
            <a:r>
              <a:rPr lang="ru-RU" sz="2600" dirty="0"/>
              <a:t>проводятся во время </a:t>
            </a:r>
            <a:r>
              <a:rPr lang="ru-RU" sz="2600" dirty="0" smtClean="0"/>
              <a:t>уроков, длятся от 2 до 5 минут, состоят </a:t>
            </a:r>
            <a:r>
              <a:rPr lang="ru-RU" sz="2600" dirty="0"/>
              <a:t>из </a:t>
            </a:r>
            <a:r>
              <a:rPr lang="ru-RU" sz="2600" dirty="0" smtClean="0"/>
              <a:t>нескольких упражнений (как правило, из 3-6 упражнений). Основная задача - снятие мышечного напряжения.</a:t>
            </a:r>
          </a:p>
          <a:p>
            <a:pPr algn="just"/>
            <a:r>
              <a:rPr lang="ru-RU" sz="2600" dirty="0"/>
              <a:t>	</a:t>
            </a:r>
            <a:r>
              <a:rPr lang="ru-RU" sz="2600" dirty="0" smtClean="0"/>
              <a:t>Пример физкультминутки на снятие напряжения </a:t>
            </a:r>
            <a:r>
              <a:rPr lang="ru-RU" sz="2600" dirty="0"/>
              <a:t>мышц </a:t>
            </a:r>
            <a:r>
              <a:rPr lang="ru-RU" sz="2600" dirty="0" smtClean="0"/>
              <a:t>спины, плечевого пояса и рук:</a:t>
            </a:r>
          </a:p>
          <a:p>
            <a:pPr algn="just"/>
            <a:endParaRPr lang="ru-RU" sz="800" dirty="0" smtClean="0"/>
          </a:p>
          <a:p>
            <a:r>
              <a:rPr lang="ru-RU" sz="2400" dirty="0"/>
              <a:t>1. </a:t>
            </a:r>
            <a:r>
              <a:rPr lang="ru-RU" sz="2400" dirty="0" err="1"/>
              <a:t>И.п</a:t>
            </a:r>
            <a:r>
              <a:rPr lang="ru-RU" sz="2400" dirty="0"/>
              <a:t>. – </a:t>
            </a:r>
            <a:r>
              <a:rPr lang="ru-RU" sz="2400" dirty="0" smtClean="0"/>
              <a:t>сидя. </a:t>
            </a:r>
            <a:r>
              <a:rPr lang="ru-RU" sz="2400" dirty="0"/>
              <a:t>1 – поднять плечи. 2 – опустить плечи. Повторить 6-8 раз, затем пауза 2 – 3 с, расслабить мышцы плечевого пояса. Темп медленный.</a:t>
            </a:r>
          </a:p>
          <a:p>
            <a:endParaRPr lang="ru-RU" sz="800" dirty="0" smtClean="0"/>
          </a:p>
          <a:p>
            <a:r>
              <a:rPr lang="ru-RU" sz="2400" dirty="0" smtClean="0"/>
              <a:t>2</a:t>
            </a:r>
            <a:r>
              <a:rPr lang="ru-RU" sz="2400" dirty="0"/>
              <a:t>. </a:t>
            </a:r>
            <a:r>
              <a:rPr lang="ru-RU" sz="2400" dirty="0" err="1"/>
              <a:t>И.п</a:t>
            </a:r>
            <a:r>
              <a:rPr lang="ru-RU" sz="2400" dirty="0"/>
              <a:t>. – руки согнуты перед грудью. 1 – 2 – два пружинящих рывка назад согнутыми руками. 3 – 4 – то же прямыми руками. Повторить 4 – 6 раз. Темп средний.</a:t>
            </a:r>
          </a:p>
          <a:p>
            <a:endParaRPr lang="ru-RU" sz="800" dirty="0" smtClean="0"/>
          </a:p>
          <a:p>
            <a:r>
              <a:rPr lang="ru-RU" sz="2400" dirty="0" smtClean="0"/>
              <a:t>3. </a:t>
            </a:r>
            <a:r>
              <a:rPr lang="ru-RU" sz="2400" dirty="0" err="1"/>
              <a:t>И.п</a:t>
            </a:r>
            <a:r>
              <a:rPr lang="ru-RU" sz="2400" dirty="0"/>
              <a:t>. </a:t>
            </a:r>
            <a:r>
              <a:rPr lang="ru-RU" sz="2400" dirty="0" smtClean="0"/>
              <a:t>– сидя,  </a:t>
            </a:r>
            <a:r>
              <a:rPr lang="ru-RU" sz="2400" dirty="0"/>
              <a:t>кисти в кулаках. Встречные махи руками вперед и назад. Повторить 4-6 раз. Темп </a:t>
            </a:r>
            <a:r>
              <a:rPr lang="ru-RU" sz="2400" dirty="0" smtClean="0"/>
              <a:t>средний.</a:t>
            </a:r>
            <a:endParaRPr lang="ru-RU" sz="2400" dirty="0"/>
          </a:p>
          <a:p>
            <a:pPr algn="just"/>
            <a:endParaRPr lang="ru-RU" sz="2600" dirty="0"/>
          </a:p>
        </p:txBody>
      </p:sp>
      <p:sp>
        <p:nvSpPr>
          <p:cNvPr id="4" name="Прямоугольник 3"/>
          <p:cNvSpPr/>
          <p:nvPr/>
        </p:nvSpPr>
        <p:spPr>
          <a:xfrm>
            <a:off x="3487479" y="6048431"/>
            <a:ext cx="8559209" cy="276999"/>
          </a:xfrm>
          <a:prstGeom prst="rect">
            <a:avLst/>
          </a:prstGeom>
        </p:spPr>
        <p:txBody>
          <a:bodyPr wrap="square">
            <a:spAutoFit/>
          </a:bodyPr>
          <a:lstStyle/>
          <a:p>
            <a:pPr algn="r"/>
            <a:r>
              <a:rPr lang="ru-RU" sz="1200" dirty="0"/>
              <a:t>Источник: </a:t>
            </a:r>
            <a:r>
              <a:rPr lang="en-US" sz="1200" dirty="0"/>
              <a:t>https</a:t>
            </a:r>
            <a:r>
              <a:rPr lang="en-US" sz="1200" dirty="0"/>
              <a:t>://almanahpedagoga.ru/servisy/meropriyatiya/faily_ishodniki/2932.docx</a:t>
            </a:r>
            <a:endParaRPr lang="ru-RU" sz="1200" dirty="0"/>
          </a:p>
        </p:txBody>
      </p:sp>
    </p:spTree>
    <p:extLst>
      <p:ext uri="{BB962C8B-B14F-4D97-AF65-F5344CB8AC3E}">
        <p14:creationId xmlns:p14="http://schemas.microsoft.com/office/powerpoint/2010/main" val="1151815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71359" y="-79447"/>
            <a:ext cx="10824455" cy="1325563"/>
          </a:xfrm>
        </p:spPr>
        <p:txBody>
          <a:bodyPr>
            <a:normAutofit/>
          </a:bodyPr>
          <a:lstStyle/>
          <a:p>
            <a:r>
              <a:rPr lang="ru-RU" sz="3200" b="1" dirty="0" smtClean="0">
                <a:solidFill>
                  <a:schemeClr val="bg1"/>
                </a:solidFill>
              </a:rPr>
              <a:t>Простые вещи, которые могут помочь </a:t>
            </a:r>
            <a:r>
              <a:rPr lang="ru-RU" sz="3200" b="1" dirty="0">
                <a:solidFill>
                  <a:schemeClr val="bg1"/>
                </a:solidFill>
              </a:rPr>
              <a:t>ребенку  с тяжелыми двигательными нарушениями </a:t>
            </a:r>
            <a:r>
              <a:rPr lang="ru-RU" sz="3200" b="1" dirty="0" smtClean="0">
                <a:solidFill>
                  <a:schemeClr val="bg1"/>
                </a:solidFill>
              </a:rPr>
              <a:t> </a:t>
            </a:r>
            <a:endParaRPr lang="ru-RU" sz="3200" dirty="0"/>
          </a:p>
        </p:txBody>
      </p:sp>
      <p:sp>
        <p:nvSpPr>
          <p:cNvPr id="7" name="Объект 2"/>
          <p:cNvSpPr>
            <a:spLocks noGrp="1"/>
          </p:cNvSpPr>
          <p:nvPr>
            <p:ph idx="1"/>
          </p:nvPr>
        </p:nvSpPr>
        <p:spPr>
          <a:xfrm>
            <a:off x="834188" y="1389966"/>
            <a:ext cx="11021114" cy="5191326"/>
          </a:xfrm>
        </p:spPr>
        <p:txBody>
          <a:bodyPr>
            <a:normAutofit/>
          </a:bodyPr>
          <a:lstStyle/>
          <a:p>
            <a:pPr marL="0" indent="0" algn="just">
              <a:buNone/>
            </a:pPr>
            <a:r>
              <a:rPr lang="ru-RU" dirty="0" smtClean="0"/>
              <a:t>	</a:t>
            </a:r>
            <a:r>
              <a:rPr lang="ru-RU" sz="2600" dirty="0"/>
              <a:t>Наряду с такими традиционными  для педагогической деятельности видами помощи как  стимулирующая, организующая, обучающая помощь, ребенку с НОДА  в процессе дистанционного обучения может требоваться и техническая помощь, например поправить веб-камеру или помочь изменить положение. Необходимо заранее обсудить с родителями ребенка необходимость их присутствия во время дистанционных уроков.</a:t>
            </a:r>
          </a:p>
          <a:p>
            <a:pPr marL="0" indent="0" algn="just">
              <a:buNone/>
            </a:pPr>
            <a:r>
              <a:rPr lang="ru-RU" sz="2600" dirty="0"/>
              <a:t>	Во </a:t>
            </a:r>
            <a:r>
              <a:rPr lang="ru-RU" sz="2600" dirty="0"/>
              <a:t>время работы на компьютере необходимо учитывать пространственные нарушения у детей с НОДА, которые заложены в саму структуру </a:t>
            </a:r>
            <a:r>
              <a:rPr lang="ru-RU" sz="2600" dirty="0"/>
              <a:t>нарушенного развития. Если </a:t>
            </a:r>
            <a:r>
              <a:rPr lang="ru-RU" sz="2600" dirty="0"/>
              <a:t>выявлена выраженная дефицитность пространственных представлений и трудности ориентировки на плоскости,   в начале работы необходимо помочь ребенку: обозначить правую / левую сторону монитора, </a:t>
            </a:r>
            <a:r>
              <a:rPr lang="ru-RU" sz="2600" dirty="0"/>
              <a:t>убедиться, </a:t>
            </a:r>
            <a:r>
              <a:rPr lang="ru-RU" sz="2600" dirty="0"/>
              <a:t>что ребенок понимает расположение основных визуальных ориентиров  и т.д.</a:t>
            </a:r>
          </a:p>
          <a:p>
            <a:pPr marL="0" indent="0" algn="just">
              <a:buNone/>
            </a:pPr>
            <a:endParaRPr lang="ru-RU" dirty="0" smtClean="0"/>
          </a:p>
          <a:p>
            <a:pPr marL="0" indent="0" algn="just">
              <a:buNone/>
            </a:pPr>
            <a:endParaRPr lang="ru-RU" dirty="0" smtClean="0"/>
          </a:p>
          <a:p>
            <a:pPr marL="0" indent="0" algn="just">
              <a:buNone/>
            </a:pPr>
            <a:endParaRPr lang="ru-RU" dirty="0"/>
          </a:p>
        </p:txBody>
      </p:sp>
    </p:spTree>
    <p:extLst>
      <p:ext uri="{BB962C8B-B14F-4D97-AF65-F5344CB8AC3E}">
        <p14:creationId xmlns:p14="http://schemas.microsoft.com/office/powerpoint/2010/main" val="4081229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3200" b="1" dirty="0">
                <a:solidFill>
                  <a:schemeClr val="bg1"/>
                </a:solidFill>
              </a:rPr>
              <a:t>Простые вещи, которые могут помочь ребенку  с тяжелыми двигательными нарушениями </a:t>
            </a:r>
            <a:endParaRPr lang="ru-RU" sz="3200" dirty="0">
              <a:solidFill>
                <a:schemeClr val="bg1"/>
              </a:solidFill>
            </a:endParaRPr>
          </a:p>
        </p:txBody>
      </p:sp>
      <p:sp>
        <p:nvSpPr>
          <p:cNvPr id="6" name="Прямоугольник 5"/>
          <p:cNvSpPr/>
          <p:nvPr/>
        </p:nvSpPr>
        <p:spPr>
          <a:xfrm>
            <a:off x="480898" y="1230803"/>
            <a:ext cx="11222182" cy="5493812"/>
          </a:xfrm>
          <a:prstGeom prst="rect">
            <a:avLst/>
          </a:prstGeom>
        </p:spPr>
        <p:txBody>
          <a:bodyPr wrap="square">
            <a:spAutoFit/>
          </a:bodyPr>
          <a:lstStyle/>
          <a:p>
            <a:pPr algn="just">
              <a:lnSpc>
                <a:spcPct val="90000"/>
              </a:lnSpc>
            </a:pPr>
            <a:r>
              <a:rPr lang="ru-RU" sz="2400" dirty="0" smtClean="0"/>
              <a:t>	</a:t>
            </a:r>
            <a:r>
              <a:rPr lang="ru-RU" sz="2600" dirty="0"/>
              <a:t>Специфика </a:t>
            </a:r>
            <a:r>
              <a:rPr lang="ru-RU" sz="2600" dirty="0"/>
              <a:t>речевого развития детей с </a:t>
            </a:r>
            <a:r>
              <a:rPr lang="ru-RU" sz="2600" dirty="0"/>
              <a:t>НОДА связана </a:t>
            </a:r>
            <a:r>
              <a:rPr lang="ru-RU" sz="2600" dirty="0"/>
              <a:t>с наличием </a:t>
            </a:r>
            <a:r>
              <a:rPr lang="ru-RU" sz="2600" dirty="0"/>
              <a:t> дизартрии, которая негативно сказывается на разборчивости речи ребенка. При работе  в режиме видеосвязи он-</a:t>
            </a:r>
            <a:r>
              <a:rPr lang="ru-RU" sz="2600" dirty="0" err="1"/>
              <a:t>лайн</a:t>
            </a:r>
            <a:r>
              <a:rPr lang="ru-RU" sz="2600" dirty="0"/>
              <a:t> из-за качества связи могут  возникнуть трудности с пониманием речи ребенка учителем и одноклассниками. </a:t>
            </a:r>
            <a:r>
              <a:rPr lang="ru-RU" sz="2600" dirty="0"/>
              <a:t>В таких случаях необходимо  заранее предусмотреть для ребенка </a:t>
            </a:r>
            <a:r>
              <a:rPr lang="ru-RU" sz="2600" dirty="0" smtClean="0"/>
              <a:t>индивидуальные задания </a:t>
            </a:r>
            <a:r>
              <a:rPr lang="ru-RU" sz="2600" dirty="0"/>
              <a:t>в </a:t>
            </a:r>
            <a:r>
              <a:rPr lang="ru-RU" sz="2600" dirty="0" smtClean="0"/>
              <a:t>форме тестов, возможность  </a:t>
            </a:r>
            <a:r>
              <a:rPr lang="ru-RU" sz="2600" dirty="0"/>
              <a:t>общения с помощью письменной речи через чат или,  при тяжелых проявлениях заболевания, заранее предусмотреть  возможность использования средств альтернативной коммуникации, например карточек  с надписями «да», «нет» или специальными   символами.  </a:t>
            </a:r>
          </a:p>
          <a:p>
            <a:pPr algn="just">
              <a:lnSpc>
                <a:spcPct val="90000"/>
              </a:lnSpc>
            </a:pPr>
            <a:r>
              <a:rPr lang="ru-RU" sz="2600" dirty="0"/>
              <a:t>	</a:t>
            </a:r>
            <a:r>
              <a:rPr lang="ru-RU" sz="2600" dirty="0"/>
              <a:t> Если ребенок страдает выраженными гиперкинезами и испытывает из-за этого большие трудности в управлении компьютером, можно попытаться  снизить выраженность гиперкинезов, закрепив на нерабочей </a:t>
            </a:r>
            <a:r>
              <a:rPr lang="ru-RU" sz="2600" dirty="0" smtClean="0"/>
              <a:t>руке специальные манжеты-утяжелители или мягко зафиксировав ее с помощью  ремней.</a:t>
            </a:r>
            <a:endParaRPr lang="ru-RU" sz="2600" dirty="0"/>
          </a:p>
        </p:txBody>
      </p:sp>
    </p:spTree>
    <p:extLst>
      <p:ext uri="{BB962C8B-B14F-4D97-AF65-F5344CB8AC3E}">
        <p14:creationId xmlns:p14="http://schemas.microsoft.com/office/powerpoint/2010/main" val="2652782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3200" b="1" dirty="0">
                <a:solidFill>
                  <a:schemeClr val="bg1"/>
                </a:solidFill>
              </a:rPr>
              <a:t>Простые вещи, которые могут помочь ребенку  с тяжелыми двигательными нарушениями </a:t>
            </a:r>
            <a:endParaRPr lang="ru-RU" sz="3200" dirty="0"/>
          </a:p>
        </p:txBody>
      </p:sp>
      <p:sp>
        <p:nvSpPr>
          <p:cNvPr id="8" name="Прямоугольник 7"/>
          <p:cNvSpPr/>
          <p:nvPr/>
        </p:nvSpPr>
        <p:spPr>
          <a:xfrm>
            <a:off x="710858" y="1217801"/>
            <a:ext cx="11150929" cy="5493812"/>
          </a:xfrm>
          <a:prstGeom prst="rect">
            <a:avLst/>
          </a:prstGeom>
        </p:spPr>
        <p:txBody>
          <a:bodyPr wrap="square">
            <a:spAutoFit/>
          </a:bodyPr>
          <a:lstStyle/>
          <a:p>
            <a:pPr algn="just">
              <a:lnSpc>
                <a:spcPct val="90000"/>
              </a:lnSpc>
            </a:pPr>
            <a:r>
              <a:rPr lang="ru-RU" sz="2400" dirty="0" smtClean="0"/>
              <a:t>	</a:t>
            </a:r>
            <a:r>
              <a:rPr lang="ru-RU" sz="2600" dirty="0"/>
              <a:t>В качестве одной из наиболее удобных и эффективных форм  представления учебного материала  при дистанционном обучении можно рассматривать мультимедийную презентацию. При создании мультимедийных презентаций для детей с </a:t>
            </a:r>
            <a:r>
              <a:rPr lang="ru-RU" sz="2600" dirty="0" smtClean="0"/>
              <a:t>ОВЗ </a:t>
            </a:r>
            <a:r>
              <a:rPr lang="ru-RU" sz="2600" dirty="0"/>
              <a:t>для  лучшего визуального восприятия необходимо следовать следующим рекомендациям:</a:t>
            </a:r>
          </a:p>
          <a:p>
            <a:pPr algn="just">
              <a:lnSpc>
                <a:spcPct val="90000"/>
              </a:lnSpc>
            </a:pPr>
            <a:r>
              <a:rPr lang="ru-RU" sz="2600" dirty="0"/>
              <a:t>-  выбирать неброский однотонный фон, чтобы не отвлекать внимание от </a:t>
            </a:r>
            <a:r>
              <a:rPr lang="ru-RU" sz="2600" dirty="0" smtClean="0"/>
              <a:t>содержания,  (контрастность фон/объект -  не менее 80%) ;</a:t>
            </a:r>
            <a:endParaRPr lang="ru-RU" sz="2600" dirty="0"/>
          </a:p>
          <a:p>
            <a:pPr marL="342900" indent="-342900" algn="just">
              <a:lnSpc>
                <a:spcPct val="90000"/>
              </a:lnSpc>
              <a:buFontTx/>
              <a:buChar char="-"/>
            </a:pPr>
            <a:r>
              <a:rPr lang="ru-RU" sz="2600" dirty="0" smtClean="0"/>
              <a:t>чтобы </a:t>
            </a:r>
            <a:r>
              <a:rPr lang="ru-RU" sz="2600" dirty="0"/>
              <a:t>избежать быстрого пресыщения (особенно в младшем школьном </a:t>
            </a:r>
            <a:r>
              <a:rPr lang="ru-RU" sz="2600" dirty="0" smtClean="0"/>
              <a:t>возрасте) </a:t>
            </a:r>
            <a:r>
              <a:rPr lang="ru-RU" sz="2600" dirty="0"/>
              <a:t>следует несколько раз изменять  стиль презентации, умеренно использовать </a:t>
            </a:r>
            <a:r>
              <a:rPr lang="ru-RU" sz="2600" dirty="0" smtClean="0"/>
              <a:t>спецэффекты</a:t>
            </a:r>
            <a:r>
              <a:rPr lang="ru-RU" sz="2600" dirty="0" smtClean="0"/>
              <a:t>;</a:t>
            </a:r>
          </a:p>
          <a:p>
            <a:pPr marL="342900" indent="-342900" algn="just">
              <a:lnSpc>
                <a:spcPct val="90000"/>
              </a:lnSpc>
              <a:buFontTx/>
              <a:buChar char="-"/>
            </a:pPr>
            <a:r>
              <a:rPr lang="ru-RU" sz="2600" dirty="0" smtClean="0"/>
              <a:t>режим смены слайда -  книжная страница; </a:t>
            </a:r>
            <a:endParaRPr lang="ru-RU" sz="2600" dirty="0" smtClean="0"/>
          </a:p>
          <a:p>
            <a:pPr algn="just">
              <a:lnSpc>
                <a:spcPct val="90000"/>
              </a:lnSpc>
            </a:pPr>
            <a:r>
              <a:rPr lang="ru-RU" sz="2600" dirty="0" smtClean="0"/>
              <a:t>- </a:t>
            </a:r>
            <a:r>
              <a:rPr lang="ru-RU" sz="2600" dirty="0" smtClean="0"/>
              <a:t>   нельзя </a:t>
            </a:r>
            <a:r>
              <a:rPr lang="ru-RU" sz="2600" dirty="0"/>
              <a:t>перегружать  презентацию лишними </a:t>
            </a:r>
            <a:r>
              <a:rPr lang="ru-RU" sz="2600" dirty="0" smtClean="0"/>
              <a:t>деталями;</a:t>
            </a:r>
            <a:endParaRPr lang="ru-RU" sz="2600" dirty="0"/>
          </a:p>
          <a:p>
            <a:pPr marL="342900" indent="-342900" algn="just">
              <a:lnSpc>
                <a:spcPct val="90000"/>
              </a:lnSpc>
              <a:buFontTx/>
              <a:buChar char="-"/>
            </a:pPr>
            <a:r>
              <a:rPr lang="ru-RU" sz="2600" dirty="0" smtClean="0"/>
              <a:t>желательны </a:t>
            </a:r>
            <a:r>
              <a:rPr lang="ru-RU" sz="2600" dirty="0"/>
              <a:t>четкие, реалистичные </a:t>
            </a:r>
            <a:r>
              <a:rPr lang="ru-RU" sz="2600" dirty="0" smtClean="0"/>
              <a:t>изображения, лучше </a:t>
            </a:r>
            <a:r>
              <a:rPr lang="ru-RU" sz="2600" dirty="0"/>
              <a:t>всего </a:t>
            </a:r>
            <a:r>
              <a:rPr lang="ru-RU" sz="2600" dirty="0" smtClean="0"/>
              <a:t>статическое</a:t>
            </a:r>
            <a:r>
              <a:rPr lang="ru-RU" sz="2600" dirty="0"/>
              <a:t>, крупное цветное изображение в сопровождении </a:t>
            </a:r>
            <a:r>
              <a:rPr lang="ru-RU" sz="2600" dirty="0" smtClean="0"/>
              <a:t>звука;</a:t>
            </a:r>
          </a:p>
          <a:p>
            <a:pPr marL="342900" indent="-342900" algn="just">
              <a:lnSpc>
                <a:spcPct val="90000"/>
              </a:lnSpc>
              <a:buFontTx/>
              <a:buChar char="-"/>
            </a:pPr>
            <a:r>
              <a:rPr lang="ru-RU" sz="2600" dirty="0" smtClean="0"/>
              <a:t>рекомендуемый шрифт -  </a:t>
            </a:r>
            <a:r>
              <a:rPr lang="en-US" sz="2600" dirty="0" smtClean="0"/>
              <a:t>Arial,  Verdana</a:t>
            </a:r>
            <a:r>
              <a:rPr lang="ru-RU" sz="2600" dirty="0" smtClean="0"/>
              <a:t>.</a:t>
            </a:r>
            <a:endParaRPr lang="ru-RU" sz="2600" dirty="0"/>
          </a:p>
        </p:txBody>
      </p:sp>
    </p:spTree>
    <p:extLst>
      <p:ext uri="{BB962C8B-B14F-4D97-AF65-F5344CB8AC3E}">
        <p14:creationId xmlns:p14="http://schemas.microsoft.com/office/powerpoint/2010/main" val="230663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2" y="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69843" y="53312"/>
            <a:ext cx="9830302" cy="1325563"/>
          </a:xfrm>
        </p:spPr>
        <p:txBody>
          <a:bodyPr>
            <a:normAutofit/>
          </a:bodyPr>
          <a:lstStyle/>
          <a:p>
            <a:r>
              <a:rPr lang="ru-RU" sz="4000" b="1" dirty="0" smtClean="0">
                <a:solidFill>
                  <a:schemeClr val="bg1"/>
                </a:solidFill>
              </a:rPr>
              <a:t>Дистанционное обучение </a:t>
            </a:r>
            <a:endParaRPr lang="ru-RU" sz="3600" dirty="0">
              <a:solidFill>
                <a:schemeClr val="bg1"/>
              </a:solidFill>
            </a:endParaRPr>
          </a:p>
        </p:txBody>
      </p:sp>
      <p:sp>
        <p:nvSpPr>
          <p:cNvPr id="14" name="Содержимое 4"/>
          <p:cNvSpPr>
            <a:spLocks noGrp="1"/>
          </p:cNvSpPr>
          <p:nvPr>
            <p:ph sz="quarter" idx="1"/>
          </p:nvPr>
        </p:nvSpPr>
        <p:spPr>
          <a:xfrm>
            <a:off x="588639" y="1984822"/>
            <a:ext cx="11006697" cy="3437783"/>
          </a:xfrm>
        </p:spPr>
        <p:txBody>
          <a:bodyPr>
            <a:noAutofit/>
          </a:bodyPr>
          <a:lstStyle/>
          <a:p>
            <a:pPr algn="just">
              <a:lnSpc>
                <a:spcPct val="110000"/>
              </a:lnSpc>
              <a:buNone/>
            </a:pPr>
            <a:r>
              <a:rPr lang="ru-RU" sz="2600" dirty="0" smtClean="0">
                <a:solidFill>
                  <a:srgbClr val="000000"/>
                </a:solidFill>
              </a:rPr>
              <a:t>Наиболее целесообразной представляется очно-заочная форма дистанционного обучения, так как заочная часть позволяет обеспечить необходимую индивидуализацию  образовательного процесса (ученик частично может сам </a:t>
            </a:r>
            <a:r>
              <a:rPr lang="ru-RU" sz="2600" dirty="0" smtClean="0">
                <a:solidFill>
                  <a:srgbClr val="000000"/>
                </a:solidFill>
              </a:rPr>
              <a:t>определять </a:t>
            </a:r>
            <a:r>
              <a:rPr lang="ru-RU" sz="2600" dirty="0" smtClean="0">
                <a:solidFill>
                  <a:srgbClr val="000000"/>
                </a:solidFill>
              </a:rPr>
              <a:t>темп работы, выбирать время занятий, многократно обращаться к учебному материалу),  а очная соз­даёт возможности общения в режиме реального времени с учителем и одноклассниками. Общение осуществляется с помощью таких наиболее распространенных технологий  как чат или видеоконференция, например в  </a:t>
            </a:r>
            <a:r>
              <a:rPr lang="ru-RU" sz="2600" dirty="0" err="1" smtClean="0">
                <a:solidFill>
                  <a:srgbClr val="000000"/>
                </a:solidFill>
              </a:rPr>
              <a:t>Skype</a:t>
            </a:r>
            <a:r>
              <a:rPr lang="ru-RU" sz="2600" dirty="0" smtClean="0">
                <a:solidFill>
                  <a:srgbClr val="000000"/>
                </a:solidFill>
              </a:rPr>
              <a:t> или схожем ПО.</a:t>
            </a:r>
            <a:endParaRPr lang="ru-RU" sz="2600" dirty="0" smtClean="0">
              <a:solidFill>
                <a:srgbClr val="000000"/>
              </a:solidFill>
            </a:endParaRPr>
          </a:p>
        </p:txBody>
      </p:sp>
    </p:spTree>
    <p:extLst>
      <p:ext uri="{BB962C8B-B14F-4D97-AF65-F5344CB8AC3E}">
        <p14:creationId xmlns:p14="http://schemas.microsoft.com/office/powerpoint/2010/main" val="2604007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634716" cy="6858000"/>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одзаголовок 2"/>
          <p:cNvSpPr>
            <a:spLocks noGrp="1"/>
          </p:cNvSpPr>
          <p:nvPr>
            <p:ph type="subTitle" idx="1"/>
          </p:nvPr>
        </p:nvSpPr>
        <p:spPr>
          <a:xfrm>
            <a:off x="386741" y="2602861"/>
            <a:ext cx="6122819" cy="1381787"/>
          </a:xfrm>
        </p:spPr>
        <p:txBody>
          <a:bodyPr>
            <a:normAutofit fontScale="92500"/>
          </a:bodyPr>
          <a:lstStyle/>
          <a:p>
            <a:pPr algn="r">
              <a:spcBef>
                <a:spcPct val="0"/>
              </a:spcBef>
            </a:pPr>
            <a:r>
              <a:rPr lang="ru-RU" sz="3000" b="1" dirty="0" smtClean="0">
                <a:solidFill>
                  <a:schemeClr val="bg1"/>
                </a:solidFill>
                <a:latin typeface="+mj-lt"/>
                <a:ea typeface="+mj-ea"/>
                <a:cs typeface="+mj-cs"/>
              </a:rPr>
              <a:t>Электронные сетевые ресурсы и материалы по вопросам дистанционного обучения </a:t>
            </a:r>
            <a:endParaRPr lang="ru-RU" sz="3000" b="1" dirty="0">
              <a:solidFill>
                <a:schemeClr val="bg1"/>
              </a:solidFill>
              <a:latin typeface="+mj-lt"/>
              <a:ea typeface="+mj-ea"/>
              <a:cs typeface="+mj-cs"/>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560" y="1573383"/>
            <a:ext cx="4767770" cy="3440744"/>
          </a:xfrm>
          <a:prstGeom prst="rect">
            <a:avLst/>
          </a:prstGeom>
        </p:spPr>
      </p:pic>
      <p:sp>
        <p:nvSpPr>
          <p:cNvPr id="8" name="TextBox 7"/>
          <p:cNvSpPr txBox="1"/>
          <p:nvPr/>
        </p:nvSpPr>
        <p:spPr>
          <a:xfrm>
            <a:off x="1052623" y="5014127"/>
            <a:ext cx="4284921" cy="369332"/>
          </a:xfrm>
          <a:prstGeom prst="rect">
            <a:avLst/>
          </a:prstGeom>
          <a:noFill/>
        </p:spPr>
        <p:txBody>
          <a:bodyPr wrap="square" rtlCol="0">
            <a:spAutoFit/>
          </a:bodyPr>
          <a:lstStyle/>
          <a:p>
            <a:endParaRPr lang="ru-RU" dirty="0"/>
          </a:p>
        </p:txBody>
      </p:sp>
      <p:sp>
        <p:nvSpPr>
          <p:cNvPr id="9" name="TextBox 8"/>
          <p:cNvSpPr txBox="1"/>
          <p:nvPr/>
        </p:nvSpPr>
        <p:spPr>
          <a:xfrm>
            <a:off x="142358" y="6039294"/>
            <a:ext cx="5252483" cy="646331"/>
          </a:xfrm>
          <a:prstGeom prst="rect">
            <a:avLst/>
          </a:prstGeom>
          <a:noFill/>
        </p:spPr>
        <p:txBody>
          <a:bodyPr wrap="square" rtlCol="0">
            <a:spAutoFit/>
          </a:bodyPr>
          <a:lstStyle/>
          <a:p>
            <a:pPr lvl="0" algn="just"/>
            <a:r>
              <a:rPr lang="ru-RU" dirty="0" smtClean="0">
                <a:solidFill>
                  <a:schemeClr val="bg1"/>
                </a:solidFill>
                <a:latin typeface="Arial" pitchFamily="34" charset="0"/>
                <a:cs typeface="Arial" pitchFamily="34" charset="0"/>
              </a:rPr>
              <a:t>Источник: страница Министерства просвещения РФ на </a:t>
            </a:r>
            <a:r>
              <a:rPr lang="en-US" dirty="0" smtClean="0">
                <a:solidFill>
                  <a:schemeClr val="bg1"/>
                </a:solidFill>
                <a:latin typeface="Arial" pitchFamily="34" charset="0"/>
                <a:cs typeface="Arial" pitchFamily="34" charset="0"/>
              </a:rPr>
              <a:t>www.facebook.com</a:t>
            </a:r>
            <a:endParaRPr lang="ru-RU" dirty="0">
              <a:solidFill>
                <a:schemeClr val="bg1"/>
              </a:solidFill>
            </a:endParaRPr>
          </a:p>
        </p:txBody>
      </p:sp>
    </p:spTree>
    <p:extLst>
      <p:ext uri="{BB962C8B-B14F-4D97-AF65-F5344CB8AC3E}">
        <p14:creationId xmlns:p14="http://schemas.microsoft.com/office/powerpoint/2010/main" val="955982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С чего начать ?</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sp>
        <p:nvSpPr>
          <p:cNvPr id="8" name="Объект 2"/>
          <p:cNvSpPr>
            <a:spLocks noGrp="1"/>
          </p:cNvSpPr>
          <p:nvPr>
            <p:ph idx="1"/>
          </p:nvPr>
        </p:nvSpPr>
        <p:spPr>
          <a:xfrm>
            <a:off x="576942" y="2164741"/>
            <a:ext cx="11092543" cy="2970785"/>
          </a:xfrm>
        </p:spPr>
        <p:txBody>
          <a:bodyPr>
            <a:normAutofit/>
          </a:bodyPr>
          <a:lstStyle/>
          <a:p>
            <a:pPr marL="0" indent="0" algn="just">
              <a:buNone/>
            </a:pPr>
            <a:r>
              <a:rPr lang="ru-RU" dirty="0"/>
              <a:t>Методические рекомендации по реализации образовательных программ начального общего, основного общего, среднего общего образования,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 </a:t>
            </a:r>
            <a:r>
              <a:rPr lang="ru-RU" dirty="0">
                <a:hlinkClick r:id="rId3"/>
              </a:rPr>
              <a:t>https://docs.edu.gov.ru/document/26aa857e0152bd199507ffaa15f77c58</a:t>
            </a:r>
            <a:r>
              <a:rPr lang="ru-RU" dirty="0" smtClean="0">
                <a:hlinkClick r:id="rId3"/>
              </a:rPr>
              <a:t>/</a:t>
            </a:r>
            <a:r>
              <a:rPr lang="ru-RU" dirty="0" smtClean="0"/>
              <a:t> </a:t>
            </a:r>
          </a:p>
        </p:txBody>
      </p:sp>
    </p:spTree>
    <p:extLst>
      <p:ext uri="{BB962C8B-B14F-4D97-AF65-F5344CB8AC3E}">
        <p14:creationId xmlns:p14="http://schemas.microsoft.com/office/powerpoint/2010/main" val="52943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Что использовать?</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pic>
        <p:nvPicPr>
          <p:cNvPr id="7"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7549" y="1246116"/>
            <a:ext cx="9140687" cy="5160479"/>
          </a:xfrm>
        </p:spPr>
      </p:pic>
    </p:spTree>
    <p:extLst>
      <p:ext uri="{BB962C8B-B14F-4D97-AF65-F5344CB8AC3E}">
        <p14:creationId xmlns:p14="http://schemas.microsoft.com/office/powerpoint/2010/main" val="279626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a:solidFill>
                  <a:schemeClr val="bg1"/>
                </a:solidFill>
              </a:rPr>
              <a:t>Что использовать?</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sp>
        <p:nvSpPr>
          <p:cNvPr id="7" name="Объект 2"/>
          <p:cNvSpPr>
            <a:spLocks noGrp="1"/>
          </p:cNvSpPr>
          <p:nvPr>
            <p:ph idx="1"/>
          </p:nvPr>
        </p:nvSpPr>
        <p:spPr>
          <a:xfrm>
            <a:off x="576942" y="1839685"/>
            <a:ext cx="11092543" cy="4542823"/>
          </a:xfrm>
        </p:spPr>
        <p:txBody>
          <a:bodyPr>
            <a:normAutofit fontScale="85000" lnSpcReduction="20000"/>
          </a:bodyPr>
          <a:lstStyle/>
          <a:p>
            <a:pPr marL="0" indent="0">
              <a:buNone/>
            </a:pPr>
            <a:r>
              <a:rPr lang="ru-RU" dirty="0"/>
              <a:t>Легкий переход на дистанционный формат обучения обеспечит образовательная платформа «</a:t>
            </a:r>
            <a:r>
              <a:rPr lang="ru-RU" dirty="0">
                <a:hlinkClick r:id="rId3"/>
              </a:rPr>
              <a:t>Учи.ру</a:t>
            </a:r>
            <a:r>
              <a:rPr lang="ru-RU" dirty="0">
                <a:hlinkClick r:id="rId4"/>
              </a:rPr>
              <a:t>»</a:t>
            </a:r>
            <a:r>
              <a:rPr lang="ru-RU" dirty="0"/>
              <a:t>. </a:t>
            </a:r>
            <a:endParaRPr lang="ru-RU" dirty="0" smtClean="0"/>
          </a:p>
          <a:p>
            <a:pPr marL="0" indent="0" algn="just">
              <a:buNone/>
            </a:pPr>
            <a:r>
              <a:rPr lang="ru-RU" dirty="0" smtClean="0"/>
              <a:t>Школьникам </a:t>
            </a:r>
            <a:r>
              <a:rPr lang="ru-RU" dirty="0"/>
              <a:t>предлагаются интерактивные курсы по основным предметам и подготовке к проверочным работам, а учителям и родителям – тематические </a:t>
            </a:r>
            <a:r>
              <a:rPr lang="ru-RU" dirty="0" err="1"/>
              <a:t>вебинары</a:t>
            </a:r>
            <a:r>
              <a:rPr lang="ru-RU" dirty="0"/>
              <a:t> по дистанционному обучению. Методика платформы помогает отрабатывать ошибки учеников, выстраивает их индивидуальную образовательную траекторию, отображает прогресс учеников в личном кабинете. Также в личных кабинетах пользователей создан внутренний чат, где учителя, ученики и родители могут обсуждать задания, свои успехи и </a:t>
            </a:r>
            <a:r>
              <a:rPr lang="ru-RU" dirty="0" smtClean="0"/>
              <a:t>прогресс</a:t>
            </a:r>
          </a:p>
          <a:p>
            <a:pPr marL="0" indent="0" algn="just">
              <a:buNone/>
            </a:pPr>
            <a:r>
              <a:rPr lang="ru-RU" dirty="0" smtClean="0"/>
              <a:t>Выстроить дистанционно </a:t>
            </a:r>
            <a:r>
              <a:rPr lang="ru-RU" dirty="0"/>
              <a:t>учебный процесс возможно с </a:t>
            </a:r>
            <a:r>
              <a:rPr lang="ru-RU" dirty="0" smtClean="0"/>
              <a:t>помощью</a:t>
            </a:r>
            <a:r>
              <a:rPr lang="ru-RU" dirty="0"/>
              <a:t> </a:t>
            </a:r>
            <a:r>
              <a:rPr lang="ru-RU" dirty="0">
                <a:hlinkClick r:id="rId5"/>
              </a:rPr>
              <a:t>Платформы новой школы</a:t>
            </a:r>
            <a:r>
              <a:rPr lang="ru-RU" dirty="0"/>
              <a:t>, созданной Сбербанком. </a:t>
            </a:r>
            <a:endParaRPr lang="ru-RU" dirty="0" smtClean="0"/>
          </a:p>
          <a:p>
            <a:pPr marL="0" indent="0" algn="just">
              <a:buNone/>
            </a:pPr>
            <a:r>
              <a:rPr lang="ru-RU" dirty="0" smtClean="0"/>
              <a:t>Цель </a:t>
            </a:r>
            <a:r>
              <a:rPr lang="ru-RU" dirty="0"/>
              <a:t>программы – формирование персонифицированной образовательной траектории в школе, создание для каждого ребёнка возможностей для успешной </a:t>
            </a:r>
            <a:r>
              <a:rPr lang="ru-RU" dirty="0" smtClean="0"/>
              <a:t>учёбы</a:t>
            </a:r>
            <a:endParaRPr lang="ru-RU" dirty="0"/>
          </a:p>
          <a:p>
            <a:pPr marL="0" indent="0">
              <a:buNone/>
            </a:pPr>
            <a:endParaRPr lang="ru-RU" dirty="0" smtClean="0"/>
          </a:p>
        </p:txBody>
      </p:sp>
    </p:spTree>
    <p:extLst>
      <p:ext uri="{BB962C8B-B14F-4D97-AF65-F5344CB8AC3E}">
        <p14:creationId xmlns:p14="http://schemas.microsoft.com/office/powerpoint/2010/main" val="1506573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a:solidFill>
                  <a:schemeClr val="bg1"/>
                </a:solidFill>
              </a:rPr>
              <a:t>Что использовать?</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sp>
        <p:nvSpPr>
          <p:cNvPr id="7" name="Объект 2"/>
          <p:cNvSpPr>
            <a:spLocks noGrp="1"/>
          </p:cNvSpPr>
          <p:nvPr>
            <p:ph idx="1"/>
          </p:nvPr>
        </p:nvSpPr>
        <p:spPr>
          <a:xfrm>
            <a:off x="576942" y="1839685"/>
            <a:ext cx="11092543" cy="4220873"/>
          </a:xfrm>
        </p:spPr>
        <p:txBody>
          <a:bodyPr>
            <a:normAutofit fontScale="77500" lnSpcReduction="20000"/>
          </a:bodyPr>
          <a:lstStyle/>
          <a:p>
            <a:pPr marL="0" indent="0" algn="just">
              <a:buNone/>
            </a:pPr>
            <a:r>
              <a:rPr lang="ru-RU" dirty="0"/>
              <a:t>Интерактивные уроки по всему школьному курсу с 1-го по 11-й класс лучших учителей страны предоставляет </a:t>
            </a:r>
            <a:r>
              <a:rPr lang="ru-RU" dirty="0">
                <a:hlinkClick r:id="rId3"/>
              </a:rPr>
              <a:t>«Российская электронная школа».</a:t>
            </a:r>
            <a:r>
              <a:rPr lang="ru-RU" dirty="0"/>
              <a:t> </a:t>
            </a:r>
            <a:endParaRPr lang="ru-RU" dirty="0" smtClean="0"/>
          </a:p>
          <a:p>
            <a:pPr marL="0" indent="0" algn="just">
              <a:buNone/>
            </a:pPr>
            <a:r>
              <a:rPr lang="ru-RU" dirty="0" smtClean="0"/>
              <a:t>Это </a:t>
            </a:r>
            <a:r>
              <a:rPr lang="ru-RU" dirty="0"/>
              <a:t>более 120 тысяч уникальных задач, тематические курсы, </a:t>
            </a:r>
            <a:r>
              <a:rPr lang="ru-RU" dirty="0" err="1"/>
              <a:t>видеоуроки</a:t>
            </a:r>
            <a:r>
              <a:rPr lang="ru-RU" dirty="0"/>
              <a:t>, задания для самопроверки, каталог музеев, фильмов и музыкальных концертов. Портал также полезен учителям, которые могут воспользоваться лучшими дидактическими и методическими материалами по всем </a:t>
            </a:r>
            <a:r>
              <a:rPr lang="ru-RU" dirty="0" smtClean="0"/>
              <a:t>урокам</a:t>
            </a:r>
          </a:p>
          <a:p>
            <a:pPr marL="0" indent="0" algn="just">
              <a:buNone/>
            </a:pPr>
            <a:r>
              <a:rPr lang="ru-RU" dirty="0" smtClean="0">
                <a:hlinkClick r:id="rId4"/>
              </a:rPr>
              <a:t>«</a:t>
            </a:r>
            <a:r>
              <a:rPr lang="ru-RU" dirty="0">
                <a:hlinkClick r:id="rId4"/>
              </a:rPr>
              <a:t>Московская электронная школа» </a:t>
            </a:r>
            <a:r>
              <a:rPr lang="ru-RU" dirty="0"/>
              <a:t>– это широкий набор электронных учебников и тестов, интерактивные сценарии уроков. </a:t>
            </a:r>
            <a:endParaRPr lang="ru-RU" dirty="0" smtClean="0"/>
          </a:p>
          <a:p>
            <a:pPr marL="0" indent="0" algn="just">
              <a:buNone/>
            </a:pPr>
            <a:r>
              <a:rPr lang="ru-RU" dirty="0" smtClean="0"/>
              <a:t>Решения </a:t>
            </a:r>
            <a:r>
              <a:rPr lang="ru-RU" dirty="0"/>
              <a:t>МЭШ доступны для всех и уже получили высокие оценки учителей, родителей и детей ряда московских школ. Проверка ошибок, общение с учителями, домашние задания, материалы для подготовки к уроку, варианты контрольных и тестов — всё это доступно родителям, учителям и школьникам с любых устройств. В библиотеку МЭШ загружено в открытом доступе более 769 тыс. аудио-, видео- и текстовых файлов, свыше 41 тыс. сценариев уроков, более 1 тыс. учебных пособий и 348 учебников издательств, более 95 тыс. образовательных </a:t>
            </a:r>
            <a:r>
              <a:rPr lang="ru-RU" dirty="0" smtClean="0"/>
              <a:t>приложений</a:t>
            </a:r>
            <a:endParaRPr lang="ru-RU" dirty="0"/>
          </a:p>
        </p:txBody>
      </p:sp>
    </p:spTree>
    <p:extLst>
      <p:ext uri="{BB962C8B-B14F-4D97-AF65-F5344CB8AC3E}">
        <p14:creationId xmlns:p14="http://schemas.microsoft.com/office/powerpoint/2010/main" val="4265667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a:solidFill>
                  <a:schemeClr val="bg1"/>
                </a:solidFill>
              </a:rPr>
              <a:t>Что использовать?</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sp>
        <p:nvSpPr>
          <p:cNvPr id="7" name="Объект 2"/>
          <p:cNvSpPr>
            <a:spLocks noGrp="1"/>
          </p:cNvSpPr>
          <p:nvPr>
            <p:ph idx="1"/>
          </p:nvPr>
        </p:nvSpPr>
        <p:spPr>
          <a:xfrm>
            <a:off x="576942" y="1676399"/>
            <a:ext cx="11092543" cy="4882821"/>
          </a:xfrm>
        </p:spPr>
        <p:txBody>
          <a:bodyPr>
            <a:normAutofit fontScale="92500" lnSpcReduction="20000"/>
          </a:bodyPr>
          <a:lstStyle/>
          <a:p>
            <a:pPr marL="0" indent="0" algn="just">
              <a:buNone/>
            </a:pPr>
            <a:r>
              <a:rPr lang="ru-RU" dirty="0"/>
              <a:t>Онлайн школа </a:t>
            </a:r>
            <a:r>
              <a:rPr lang="ru-RU" dirty="0">
                <a:hlinkClick r:id="rId3"/>
              </a:rPr>
              <a:t>Фоксфорд</a:t>
            </a:r>
            <a:r>
              <a:rPr lang="ru-RU" dirty="0"/>
              <a:t> предоставила бесплатный доступ ко всем курсам по школьной программе лишь на </a:t>
            </a:r>
            <a:r>
              <a:rPr lang="ru-RU" dirty="0" smtClean="0">
                <a:hlinkClick r:id="rId4"/>
              </a:rPr>
              <a:t>месяц</a:t>
            </a:r>
            <a:r>
              <a:rPr lang="ru-RU" dirty="0" smtClean="0"/>
              <a:t>. </a:t>
            </a:r>
          </a:p>
          <a:p>
            <a:pPr marL="0" indent="0" algn="just">
              <a:buNone/>
            </a:pPr>
            <a:r>
              <a:rPr lang="ru-RU" dirty="0" smtClean="0"/>
              <a:t>Издательство</a:t>
            </a:r>
            <a:r>
              <a:rPr lang="ru-RU" dirty="0"/>
              <a:t> </a:t>
            </a:r>
            <a:r>
              <a:rPr lang="ru-RU" dirty="0">
                <a:hlinkClick r:id="rId5"/>
              </a:rPr>
              <a:t>«Просвещение»</a:t>
            </a:r>
            <a:r>
              <a:rPr lang="ru-RU" dirty="0"/>
              <a:t>  открыло бесплатный доступ к электронным версиям учебно-методических комплексов, входящих в Федеральный перечень. Доступ распространяется на сам учебник и специальные тренажеры для отработки и закрепления полученных знаний. В ближайшие дни в открытом доступе окажутся учебники и образовательные ресурсы для всех школ страны.</a:t>
            </a:r>
          </a:p>
          <a:p>
            <a:pPr marL="0" indent="0" algn="just">
              <a:buNone/>
            </a:pPr>
            <a:r>
              <a:rPr lang="ru-RU" dirty="0" smtClean="0"/>
              <a:t>Телеканал</a:t>
            </a:r>
            <a:r>
              <a:rPr lang="ru-RU" dirty="0"/>
              <a:t> </a:t>
            </a:r>
            <a:r>
              <a:rPr lang="ru-RU" dirty="0">
                <a:hlinkClick r:id="rId6"/>
              </a:rPr>
              <a:t>Мособртв</a:t>
            </a:r>
            <a:r>
              <a:rPr lang="ru-RU" dirty="0"/>
              <a:t> – первое познавательное телевидение, где школьное расписание и уроки представлены в режиме прямого эфира.</a:t>
            </a:r>
          </a:p>
          <a:p>
            <a:pPr marL="0" indent="0" algn="just">
              <a:buNone/>
            </a:pPr>
            <a:r>
              <a:rPr lang="ru-RU" dirty="0" err="1" smtClean="0"/>
              <a:t>Профориентационный</a:t>
            </a:r>
            <a:r>
              <a:rPr lang="ru-RU" dirty="0"/>
              <a:t> </a:t>
            </a:r>
            <a:r>
              <a:rPr lang="ru-RU" dirty="0">
                <a:hlinkClick r:id="rId7"/>
              </a:rPr>
              <a:t>портал «Билет в будущее»</a:t>
            </a:r>
            <a:r>
              <a:rPr lang="ru-RU" dirty="0"/>
              <a:t> с </a:t>
            </a:r>
            <a:r>
              <a:rPr lang="ru-RU" dirty="0" err="1"/>
              <a:t>видеоуроками</a:t>
            </a:r>
            <a:r>
              <a:rPr lang="ru-RU" dirty="0"/>
              <a:t> для средней и старшей школы, а также расширенными возможностями тестирования и погружения в различные специальности и направления подготовки уже на базе школьного образования.</a:t>
            </a:r>
            <a:endParaRPr lang="ru-RU" dirty="0" smtClean="0"/>
          </a:p>
        </p:txBody>
      </p:sp>
    </p:spTree>
    <p:extLst>
      <p:ext uri="{BB962C8B-B14F-4D97-AF65-F5344CB8AC3E}">
        <p14:creationId xmlns:p14="http://schemas.microsoft.com/office/powerpoint/2010/main" val="3424667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Что использовать?</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sp>
        <p:nvSpPr>
          <p:cNvPr id="7" name="Объект 2"/>
          <p:cNvSpPr>
            <a:spLocks noGrp="1"/>
          </p:cNvSpPr>
          <p:nvPr>
            <p:ph idx="1"/>
          </p:nvPr>
        </p:nvSpPr>
        <p:spPr>
          <a:xfrm>
            <a:off x="569843" y="1696520"/>
            <a:ext cx="11092543" cy="4555425"/>
          </a:xfrm>
        </p:spPr>
        <p:txBody>
          <a:bodyPr>
            <a:normAutofit fontScale="92500" lnSpcReduction="20000"/>
          </a:bodyPr>
          <a:lstStyle/>
          <a:p>
            <a:pPr marL="0" indent="0" algn="just">
              <a:buNone/>
            </a:pPr>
            <a:r>
              <a:rPr lang="ru-RU" dirty="0"/>
              <a:t>Младшие школьники смогут продолжить занятия по русскому языку и математике с помощью сервиса «</a:t>
            </a:r>
            <a:r>
              <a:rPr lang="ru-RU" dirty="0">
                <a:hlinkClick r:id="rId3"/>
              </a:rPr>
              <a:t>Яндекс.Учебник</a:t>
            </a:r>
            <a:r>
              <a:rPr lang="ru-RU" dirty="0"/>
              <a:t>». Ресурс содержит более 35 тыс. заданий разного уровня сложности для школьников 1–5-х классов. Все задания разработаны опытными методистами с учётом федерального государственного стандарта. Ресурсом уже воспользовались более 1,5 миллиона школьников. В числе возможностей «</a:t>
            </a:r>
            <a:r>
              <a:rPr lang="ru-RU" dirty="0" err="1"/>
              <a:t>ЯндексУчебника</a:t>
            </a:r>
            <a:r>
              <a:rPr lang="ru-RU" dirty="0"/>
              <a:t>» – автоматическая проверка ответов и мгновенная обратная связь для учеников.</a:t>
            </a:r>
          </a:p>
          <a:p>
            <a:pPr marL="0" indent="0" algn="just">
              <a:buNone/>
            </a:pPr>
            <a:r>
              <a:rPr lang="ru-RU" dirty="0" smtClean="0"/>
              <a:t>Проверить</a:t>
            </a:r>
            <a:r>
              <a:rPr lang="ru-RU" dirty="0"/>
              <a:t>, как дети усвоили материал, учителям поможет «</a:t>
            </a:r>
            <a:r>
              <a:rPr lang="ru-RU" dirty="0">
                <a:hlinkClick r:id="rId4"/>
              </a:rPr>
              <a:t>ЯКласс»</a:t>
            </a:r>
            <a:r>
              <a:rPr lang="ru-RU" dirty="0"/>
              <a:t>. Сервис довольно прост в использовании: учитель задаёт школьнику проверочную работу, ребёнок заходит на сайт и выполняет задание педагога; если ученик допускает ошибку, ему объясняют ход решения задания и предлагают выполнить другой вариант. Учитель получает отчёт о том, как ученики справляются с заданиями. На сервисе зарегистрированы 2,5 миллиона школьников и 500 тыс. учителей</a:t>
            </a:r>
            <a:endParaRPr lang="ru-RU" dirty="0" smtClean="0"/>
          </a:p>
        </p:txBody>
      </p:sp>
    </p:spTree>
    <p:extLst>
      <p:ext uri="{BB962C8B-B14F-4D97-AF65-F5344CB8AC3E}">
        <p14:creationId xmlns:p14="http://schemas.microsoft.com/office/powerpoint/2010/main" val="450116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Что использовать?</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sp>
        <p:nvSpPr>
          <p:cNvPr id="8" name="Объект 2"/>
          <p:cNvSpPr>
            <a:spLocks noGrp="1"/>
          </p:cNvSpPr>
          <p:nvPr>
            <p:ph idx="1"/>
          </p:nvPr>
        </p:nvSpPr>
        <p:spPr>
          <a:xfrm>
            <a:off x="576942" y="1515767"/>
            <a:ext cx="11092543" cy="4866742"/>
          </a:xfrm>
        </p:spPr>
        <p:txBody>
          <a:bodyPr>
            <a:normAutofit fontScale="92500" lnSpcReduction="10000"/>
          </a:bodyPr>
          <a:lstStyle/>
          <a:p>
            <a:pPr marL="0" indent="0" algn="just">
              <a:lnSpc>
                <a:spcPct val="110000"/>
              </a:lnSpc>
              <a:buNone/>
            </a:pPr>
            <a:r>
              <a:rPr lang="ru-RU" dirty="0"/>
              <a:t>Детский </a:t>
            </a:r>
            <a:r>
              <a:rPr lang="ru-RU" dirty="0" smtClean="0"/>
              <a:t>онлайн-тренажер для </a:t>
            </a:r>
            <a:r>
              <a:rPr lang="ru-RU" dirty="0"/>
              <a:t>развития речи</a:t>
            </a:r>
            <a:r>
              <a:rPr lang="ru-RU" dirty="0" smtClean="0"/>
              <a:t> </a:t>
            </a:r>
            <a:r>
              <a:rPr lang="ru-RU" dirty="0">
                <a:hlinkClick r:id="rId3"/>
              </a:rPr>
              <a:t>«Легко </a:t>
            </a:r>
            <a:r>
              <a:rPr lang="ru-RU" dirty="0" smtClean="0">
                <a:hlinkClick r:id="rId3"/>
              </a:rPr>
              <a:t>сказать»</a:t>
            </a:r>
            <a:r>
              <a:rPr lang="ru-RU" dirty="0" smtClean="0"/>
              <a:t> </a:t>
            </a:r>
          </a:p>
          <a:p>
            <a:pPr marL="0" indent="0" algn="just">
              <a:lnSpc>
                <a:spcPct val="110000"/>
              </a:lnSpc>
              <a:buNone/>
            </a:pPr>
            <a:r>
              <a:rPr lang="ru-RU" dirty="0" smtClean="0"/>
              <a:t>в </a:t>
            </a:r>
            <a:r>
              <a:rPr lang="ru-RU" dirty="0" err="1"/>
              <a:t>Яндекс.Станции</a:t>
            </a:r>
            <a:r>
              <a:rPr lang="ru-RU" dirty="0"/>
              <a:t> и </a:t>
            </a:r>
            <a:r>
              <a:rPr lang="ru-RU" dirty="0" smtClean="0"/>
              <a:t>других устройствах </a:t>
            </a:r>
            <a:r>
              <a:rPr lang="ru-RU" dirty="0"/>
              <a:t>с </a:t>
            </a:r>
            <a:r>
              <a:rPr lang="ru-RU" dirty="0" smtClean="0"/>
              <a:t>Алисой</a:t>
            </a:r>
          </a:p>
          <a:p>
            <a:pPr algn="just">
              <a:buFont typeface="Wingdings" panose="05000000000000000000" pitchFamily="2" charset="2"/>
              <a:buChar char="ü"/>
            </a:pPr>
            <a:r>
              <a:rPr lang="ru-RU" dirty="0"/>
              <a:t>Занятия бесплатны и проходят в </a:t>
            </a:r>
            <a:r>
              <a:rPr lang="ru-RU" dirty="0" smtClean="0"/>
              <a:t>игровой̆ </a:t>
            </a:r>
            <a:r>
              <a:rPr lang="ru-RU" dirty="0"/>
              <a:t>форме. </a:t>
            </a:r>
            <a:r>
              <a:rPr lang="ru-RU" dirty="0" smtClean="0"/>
              <a:t>Звуки </a:t>
            </a:r>
            <a:r>
              <a:rPr lang="ru-RU" dirty="0"/>
              <a:t>(персонажи, придуманные в Яндексе и озвученные поп-артистами) и </a:t>
            </a:r>
            <a:r>
              <a:rPr lang="ru-RU" dirty="0" err="1"/>
              <a:t>фиксики</a:t>
            </a:r>
            <a:r>
              <a:rPr lang="ru-RU" dirty="0"/>
              <a:t> не дадут </a:t>
            </a:r>
            <a:r>
              <a:rPr lang="ru-RU" dirty="0" smtClean="0"/>
              <a:t>ребёнку заскучать</a:t>
            </a:r>
            <a:endParaRPr lang="ru-RU" dirty="0"/>
          </a:p>
          <a:p>
            <a:pPr algn="just">
              <a:buFont typeface="Wingdings" panose="05000000000000000000" pitchFamily="2" charset="2"/>
              <a:buChar char="ü"/>
            </a:pPr>
            <a:r>
              <a:rPr lang="ru-RU" dirty="0" smtClean="0"/>
              <a:t>Песни </a:t>
            </a:r>
            <a:r>
              <a:rPr lang="ru-RU" dirty="0"/>
              <a:t>для </a:t>
            </a:r>
            <a:r>
              <a:rPr lang="ru-RU" dirty="0" smtClean="0"/>
              <a:t>отработки </a:t>
            </a:r>
            <a:r>
              <a:rPr lang="ru-RU" dirty="0"/>
              <a:t>звуков написаны детскими поэтами и популярными артистами по методике, </a:t>
            </a:r>
            <a:r>
              <a:rPr lang="ru-RU" dirty="0" smtClean="0"/>
              <a:t>составленной̆ </a:t>
            </a:r>
            <a:r>
              <a:rPr lang="ru-RU" dirty="0"/>
              <a:t>опытными </a:t>
            </a:r>
            <a:r>
              <a:rPr lang="ru-RU" dirty="0" smtClean="0"/>
              <a:t>учителями-логопедами</a:t>
            </a:r>
          </a:p>
          <a:p>
            <a:pPr algn="just">
              <a:buFont typeface="Wingdings" panose="05000000000000000000" pitchFamily="2" charset="2"/>
              <a:buChar char="ü"/>
            </a:pPr>
            <a:r>
              <a:rPr lang="ru-RU" dirty="0" err="1"/>
              <a:t>Фиксики</a:t>
            </a:r>
            <a:r>
              <a:rPr lang="ru-RU" dirty="0"/>
              <a:t> знакомят </a:t>
            </a:r>
            <a:r>
              <a:rPr lang="ru-RU" dirty="0" smtClean="0"/>
              <a:t>ребёнка </a:t>
            </a:r>
            <a:r>
              <a:rPr lang="ru-RU" dirty="0"/>
              <a:t>с профессиями будущего, а </a:t>
            </a:r>
            <a:r>
              <a:rPr lang="ru-RU" dirty="0" err="1" smtClean="0"/>
              <a:t>звукли</a:t>
            </a:r>
            <a:r>
              <a:rPr lang="ru-RU" dirty="0" smtClean="0"/>
              <a:t> </a:t>
            </a:r>
            <a:r>
              <a:rPr lang="ru-RU" dirty="0"/>
              <a:t>учат быть смелым, много читать, не бояться выступать на сцене и другим важным вещам, которые трудно даются детям с плохим </a:t>
            </a:r>
            <a:r>
              <a:rPr lang="ru-RU" dirty="0" smtClean="0"/>
              <a:t>произношением</a:t>
            </a:r>
          </a:p>
          <a:p>
            <a:pPr algn="just">
              <a:buFont typeface="Wingdings" panose="05000000000000000000" pitchFamily="2" charset="2"/>
              <a:buChar char="ü"/>
            </a:pPr>
            <a:r>
              <a:rPr lang="ru-RU" dirty="0"/>
              <a:t>Ребёнку будут помогать его любимые </a:t>
            </a:r>
            <a:r>
              <a:rPr lang="ru-RU" dirty="0" err="1"/>
              <a:t>фиксики</a:t>
            </a:r>
            <a:r>
              <a:rPr lang="ru-RU" dirty="0"/>
              <a:t>, а также </a:t>
            </a:r>
            <a:r>
              <a:rPr lang="ru-RU" dirty="0" err="1" smtClean="0"/>
              <a:t>звукли</a:t>
            </a:r>
            <a:r>
              <a:rPr lang="ru-RU" dirty="0" smtClean="0"/>
              <a:t> — </a:t>
            </a:r>
            <a:r>
              <a:rPr lang="ru-RU" dirty="0"/>
              <a:t>звёзды в образах фантастических героев</a:t>
            </a:r>
            <a:endParaRPr lang="ru-RU" dirty="0" smtClean="0"/>
          </a:p>
        </p:txBody>
      </p:sp>
    </p:spTree>
    <p:extLst>
      <p:ext uri="{BB962C8B-B14F-4D97-AF65-F5344CB8AC3E}">
        <p14:creationId xmlns:p14="http://schemas.microsoft.com/office/powerpoint/2010/main" val="703727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Советы </a:t>
            </a:r>
            <a:r>
              <a:rPr lang="ru-RU" sz="4000" b="1" dirty="0" err="1" smtClean="0">
                <a:solidFill>
                  <a:schemeClr val="bg1"/>
                </a:solidFill>
              </a:rPr>
              <a:t>подителям</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pic>
        <p:nvPicPr>
          <p:cNvPr id="9"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8994" y="1246116"/>
            <a:ext cx="9148709" cy="5191415"/>
          </a:xfrm>
        </p:spPr>
      </p:pic>
    </p:spTree>
    <p:extLst>
      <p:ext uri="{BB962C8B-B14F-4D97-AF65-F5344CB8AC3E}">
        <p14:creationId xmlns:p14="http://schemas.microsoft.com/office/powerpoint/2010/main" val="2288306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Советы родителям</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pic>
        <p:nvPicPr>
          <p:cNvPr id="7"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1645" y="1246116"/>
            <a:ext cx="9140687" cy="5171065"/>
          </a:xfrm>
        </p:spPr>
      </p:pic>
    </p:spTree>
    <p:extLst>
      <p:ext uri="{BB962C8B-B14F-4D97-AF65-F5344CB8AC3E}">
        <p14:creationId xmlns:p14="http://schemas.microsoft.com/office/powerpoint/2010/main" val="439905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2" y="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69843" y="53312"/>
            <a:ext cx="9830302" cy="1325563"/>
          </a:xfrm>
        </p:spPr>
        <p:txBody>
          <a:bodyPr>
            <a:normAutofit/>
          </a:bodyPr>
          <a:lstStyle/>
          <a:p>
            <a:r>
              <a:rPr lang="ru-RU" sz="4000" b="1" dirty="0" smtClean="0">
                <a:solidFill>
                  <a:schemeClr val="bg1"/>
                </a:solidFill>
              </a:rPr>
              <a:t>Дистанционное обучение </a:t>
            </a:r>
            <a:endParaRPr lang="ru-RU" sz="3600" dirty="0">
              <a:solidFill>
                <a:schemeClr val="bg1"/>
              </a:solidFill>
            </a:endParaRPr>
          </a:p>
        </p:txBody>
      </p:sp>
      <p:sp>
        <p:nvSpPr>
          <p:cNvPr id="14" name="Содержимое 4"/>
          <p:cNvSpPr>
            <a:spLocks noGrp="1"/>
          </p:cNvSpPr>
          <p:nvPr>
            <p:ph sz="quarter" idx="1"/>
          </p:nvPr>
        </p:nvSpPr>
        <p:spPr>
          <a:xfrm>
            <a:off x="737494" y="1889130"/>
            <a:ext cx="11006697" cy="2969950"/>
          </a:xfrm>
        </p:spPr>
        <p:txBody>
          <a:bodyPr>
            <a:noAutofit/>
          </a:bodyPr>
          <a:lstStyle/>
          <a:p>
            <a:pPr algn="just">
              <a:lnSpc>
                <a:spcPct val="130000"/>
              </a:lnSpc>
              <a:buNone/>
            </a:pPr>
            <a:r>
              <a:rPr lang="ru-RU" sz="2600" dirty="0">
                <a:solidFill>
                  <a:srgbClr val="000000"/>
                </a:solidFill>
              </a:rPr>
              <a:t>Обучение детей </a:t>
            </a:r>
            <a:r>
              <a:rPr lang="ru-RU" sz="2600" dirty="0">
                <a:solidFill>
                  <a:srgbClr val="000000"/>
                </a:solidFill>
              </a:rPr>
              <a:t>с ОВЗ </a:t>
            </a:r>
            <a:r>
              <a:rPr lang="ru-RU" sz="2600" dirty="0">
                <a:solidFill>
                  <a:srgbClr val="000000"/>
                </a:solidFill>
              </a:rPr>
              <a:t> и инвалидностью имеет </a:t>
            </a:r>
            <a:r>
              <a:rPr lang="ru-RU" sz="2600" dirty="0">
                <a:solidFill>
                  <a:srgbClr val="000000"/>
                </a:solidFill>
              </a:rPr>
              <a:t>свою специфику, поэтому </a:t>
            </a:r>
            <a:r>
              <a:rPr lang="ru-RU" sz="2600" dirty="0">
                <a:solidFill>
                  <a:srgbClr val="000000"/>
                </a:solidFill>
              </a:rPr>
              <a:t>использовать дистанционные технологии необходимо дифференцированно</a:t>
            </a:r>
            <a:r>
              <a:rPr lang="ru-RU" sz="2600" dirty="0">
                <a:solidFill>
                  <a:srgbClr val="000000"/>
                </a:solidFill>
              </a:rPr>
              <a:t>, </a:t>
            </a:r>
            <a:r>
              <a:rPr lang="ru-RU" sz="2600" dirty="0">
                <a:solidFill>
                  <a:srgbClr val="000000"/>
                </a:solidFill>
              </a:rPr>
              <a:t>с учетом особенностей психофизического развития, особых образовательных потребностей обучающихся и имеющихся у них ограничений. Специфика дистанционного обучения детей с НОДА связана в первую очередь с сочетанием в структуре нарушенного развития у детей данной категории двигательных, речевых и интеллектуальных нарушений. </a:t>
            </a:r>
            <a:endParaRPr lang="ru-RU" sz="2600" dirty="0">
              <a:solidFill>
                <a:srgbClr val="000000"/>
              </a:solidFill>
            </a:endParaRPr>
          </a:p>
          <a:p>
            <a:pPr algn="just">
              <a:lnSpc>
                <a:spcPct val="130000"/>
              </a:lnSpc>
              <a:buNone/>
            </a:pPr>
            <a:endParaRPr lang="ru-RU" sz="2600" dirty="0">
              <a:solidFill>
                <a:srgbClr val="000000"/>
              </a:solidFill>
            </a:endParaRPr>
          </a:p>
        </p:txBody>
      </p:sp>
    </p:spTree>
    <p:extLst>
      <p:ext uri="{BB962C8B-B14F-4D97-AF65-F5344CB8AC3E}">
        <p14:creationId xmlns:p14="http://schemas.microsoft.com/office/powerpoint/2010/main" val="3117401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Советы родителям</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pic>
        <p:nvPicPr>
          <p:cNvPr id="7"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221" y="1443346"/>
            <a:ext cx="10133344" cy="5137946"/>
          </a:xfrm>
        </p:spPr>
      </p:pic>
    </p:spTree>
    <p:extLst>
      <p:ext uri="{BB962C8B-B14F-4D97-AF65-F5344CB8AC3E}">
        <p14:creationId xmlns:p14="http://schemas.microsoft.com/office/powerpoint/2010/main" val="2574499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4000" b="1" dirty="0" smtClean="0">
                <a:solidFill>
                  <a:schemeClr val="bg1"/>
                </a:solidFill>
              </a:rPr>
              <a:t>Рекомендуемая литература и видеоматериалы</a:t>
            </a:r>
            <a:endParaRPr lang="ru-RU" sz="4000" dirty="0"/>
          </a:p>
        </p:txBody>
      </p:sp>
      <p:sp>
        <p:nvSpPr>
          <p:cNvPr id="6" name="Прямоугольник 5"/>
          <p:cNvSpPr/>
          <p:nvPr/>
        </p:nvSpPr>
        <p:spPr>
          <a:xfrm>
            <a:off x="546802" y="1478157"/>
            <a:ext cx="11222182" cy="369332"/>
          </a:xfrm>
          <a:prstGeom prst="rect">
            <a:avLst/>
          </a:prstGeom>
        </p:spPr>
        <p:txBody>
          <a:bodyPr wrap="square">
            <a:spAutoFit/>
          </a:bodyPr>
          <a:lstStyle/>
          <a:p>
            <a:pPr algn="just"/>
            <a:r>
              <a:rPr lang="ru-RU" dirty="0" smtClean="0"/>
              <a:t>	</a:t>
            </a:r>
            <a:endParaRPr lang="ru-RU" sz="2400" dirty="0"/>
          </a:p>
        </p:txBody>
      </p:sp>
      <p:sp>
        <p:nvSpPr>
          <p:cNvPr id="7" name="Объект 2"/>
          <p:cNvSpPr>
            <a:spLocks noGrp="1"/>
          </p:cNvSpPr>
          <p:nvPr>
            <p:ph idx="1"/>
          </p:nvPr>
        </p:nvSpPr>
        <p:spPr>
          <a:xfrm>
            <a:off x="676441" y="1373707"/>
            <a:ext cx="11092543" cy="5023105"/>
          </a:xfrm>
        </p:spPr>
        <p:txBody>
          <a:bodyPr>
            <a:noAutofit/>
          </a:bodyPr>
          <a:lstStyle/>
          <a:p>
            <a:pPr marL="0" indent="0" algn="just">
              <a:spcBef>
                <a:spcPts val="0"/>
              </a:spcBef>
              <a:buNone/>
            </a:pPr>
            <a:r>
              <a:rPr lang="ru-RU" sz="2000" dirty="0" smtClean="0"/>
              <a:t>1. </a:t>
            </a:r>
            <a:r>
              <a:rPr lang="ru-RU" sz="2000" dirty="0" err="1" smtClean="0"/>
              <a:t>Вайндорф</a:t>
            </a:r>
            <a:r>
              <a:rPr lang="ru-RU" sz="2000" dirty="0" smtClean="0"/>
              <a:t>-Сысоева </a:t>
            </a:r>
            <a:r>
              <a:rPr lang="ru-RU" sz="2000" dirty="0"/>
              <a:t>М.Е., </a:t>
            </a:r>
            <a:r>
              <a:rPr lang="ru-RU" sz="2000" dirty="0" err="1"/>
              <a:t>Хапаева</a:t>
            </a:r>
            <a:r>
              <a:rPr lang="ru-RU" sz="2000" dirty="0"/>
              <a:t> С.С., Грязнова Т.С., </a:t>
            </a:r>
            <a:r>
              <a:rPr lang="ru-RU" sz="2000" dirty="0" err="1"/>
              <a:t>Шаверина</a:t>
            </a:r>
            <a:r>
              <a:rPr lang="ru-RU" sz="2000" dirty="0"/>
              <a:t> Д.А. Инновационный опыт дистанционного обучения детей с ограниченными возможностями здоровья (ОВЗ)/методические рекомендации для самообразования педагогических работников, обучающих с применением дистанционных технологий детей с ограниченными возможностями здоровья (ОВЗ) / Москва, 2012.</a:t>
            </a:r>
          </a:p>
          <a:p>
            <a:pPr marL="0" indent="0" algn="just">
              <a:spcBef>
                <a:spcPts val="0"/>
              </a:spcBef>
              <a:buNone/>
            </a:pPr>
            <a:r>
              <a:rPr lang="ru-RU" sz="2000" dirty="0" smtClean="0"/>
              <a:t>2. Евтушенко </a:t>
            </a:r>
            <a:r>
              <a:rPr lang="ru-RU" sz="2000" dirty="0"/>
              <a:t>И.В., </a:t>
            </a:r>
            <a:r>
              <a:rPr lang="ru-RU" sz="2000" dirty="0" err="1"/>
              <a:t>Жигорева</a:t>
            </a:r>
            <a:r>
              <a:rPr lang="ru-RU" sz="2000" dirty="0"/>
              <a:t> М.В., Левченко И.Ю., Никольская И.А., Новикова И.М., Ткачева В.В., </a:t>
            </a:r>
            <a:r>
              <a:rPr lang="ru-RU" sz="2000" dirty="0" err="1"/>
              <a:t>Волковская</a:t>
            </a:r>
            <a:r>
              <a:rPr lang="ru-RU" sz="2000" dirty="0"/>
              <a:t> Т.Н. Дистанционное образование: педагогу о школьниках с ограниченными возможностями здоровья. Москва, 2013. </a:t>
            </a:r>
          </a:p>
          <a:p>
            <a:pPr marL="0" indent="0" algn="just">
              <a:spcBef>
                <a:spcPts val="0"/>
              </a:spcBef>
              <a:buNone/>
            </a:pPr>
            <a:r>
              <a:rPr lang="ru-RU" sz="2000" dirty="0" smtClean="0"/>
              <a:t>3. Скворцов </a:t>
            </a:r>
            <a:r>
              <a:rPr lang="ru-RU" sz="2000" dirty="0"/>
              <a:t>В.Н., Никитина М.И., </a:t>
            </a:r>
            <a:r>
              <a:rPr lang="ru-RU" sz="2000" dirty="0" err="1"/>
              <a:t>Кобрина</a:t>
            </a:r>
            <a:r>
              <a:rPr lang="ru-RU" sz="2000" dirty="0"/>
              <a:t> Л.М., Логинова Е.Т. Дистанционное обучение детей с ограниченными возможностями здоровья как инновационная форма образования в регионе. Вестник Ленинградского государственного университета им. А.С. Пушкина. 2010. Т. 3. № 3. С. 43-50.</a:t>
            </a:r>
          </a:p>
          <a:p>
            <a:pPr marL="0" indent="0" algn="just">
              <a:spcBef>
                <a:spcPts val="0"/>
              </a:spcBef>
              <a:buNone/>
            </a:pPr>
            <a:r>
              <a:rPr lang="ru-RU" sz="2000" dirty="0" smtClean="0"/>
              <a:t>4. </a:t>
            </a:r>
            <a:r>
              <a:rPr lang="ru-RU" sz="2000" dirty="0" err="1" smtClean="0"/>
              <a:t>Степкова</a:t>
            </a:r>
            <a:r>
              <a:rPr lang="ru-RU" sz="2000" dirty="0" smtClean="0"/>
              <a:t> </a:t>
            </a:r>
            <a:r>
              <a:rPr lang="ru-RU" sz="2000" dirty="0"/>
              <a:t>О.В. </a:t>
            </a:r>
            <a:r>
              <a:rPr lang="ru-RU" sz="2000" dirty="0" err="1"/>
              <a:t>Тьюторское</a:t>
            </a:r>
            <a:r>
              <a:rPr lang="ru-RU" sz="2000" dirty="0"/>
              <a:t> сопровождение детей с ограниченными возможностями здоровья и детей-инвалидов в условиях дистанционного образования. В сборнике: Сетевое образовательное взаимодействие в подготовке педагога информационного общества Международная научно-практическая конференция. г. Владивосток, 2019. С. </a:t>
            </a:r>
            <a:r>
              <a:rPr lang="ru-RU" sz="2000" dirty="0" smtClean="0"/>
              <a:t>484-490</a:t>
            </a:r>
          </a:p>
          <a:p>
            <a:pPr marL="0" indent="0" algn="just">
              <a:spcBef>
                <a:spcPts val="0"/>
              </a:spcBef>
              <a:buNone/>
            </a:pPr>
            <a:endParaRPr lang="ru-RU" sz="2000" dirty="0"/>
          </a:p>
          <a:p>
            <a:pPr marL="0" indent="0" algn="just">
              <a:spcBef>
                <a:spcPts val="0"/>
              </a:spcBef>
              <a:buNone/>
            </a:pPr>
            <a:r>
              <a:rPr lang="en-US" sz="2000" dirty="0" smtClean="0">
                <a:hlinkClick r:id="rId3"/>
              </a:rPr>
              <a:t>https</a:t>
            </a:r>
            <a:r>
              <a:rPr lang="en-US" sz="2000" dirty="0">
                <a:hlinkClick r:id="rId3"/>
              </a:rPr>
              <a:t>://www.facebook.com/obrazovania.departament/videos/2565009153713311</a:t>
            </a:r>
            <a:r>
              <a:rPr lang="en-US" sz="2000" dirty="0" smtClean="0">
                <a:hlinkClick r:id="rId3"/>
              </a:rPr>
              <a:t>/</a:t>
            </a:r>
            <a:r>
              <a:rPr lang="ru-RU" sz="2000" dirty="0" smtClean="0"/>
              <a:t> </a:t>
            </a:r>
          </a:p>
          <a:p>
            <a:pPr marL="0" indent="0" algn="just">
              <a:spcBef>
                <a:spcPts val="0"/>
              </a:spcBef>
              <a:buNone/>
            </a:pPr>
            <a:r>
              <a:rPr lang="en-US" sz="2000" dirty="0">
                <a:hlinkClick r:id="rId4"/>
              </a:rPr>
              <a:t>https://www.facebook.com/obrazovania.departament/videos/523863344850619</a:t>
            </a:r>
            <a:r>
              <a:rPr lang="en-US" sz="2000" dirty="0" smtClean="0">
                <a:hlinkClick r:id="rId4"/>
              </a:rPr>
              <a:t>/</a:t>
            </a:r>
            <a:endParaRPr lang="ru-RU" sz="2000" dirty="0" smtClean="0"/>
          </a:p>
          <a:p>
            <a:pPr marL="0" indent="0" algn="just">
              <a:spcBef>
                <a:spcPts val="0"/>
              </a:spcBef>
              <a:buNone/>
            </a:pPr>
            <a:r>
              <a:rPr lang="en-US" sz="2000" dirty="0">
                <a:hlinkClick r:id="rId5"/>
              </a:rPr>
              <a:t>https://www.facebook.com/obrazovania.departament/videos/205564064192938/</a:t>
            </a:r>
            <a:endParaRPr lang="ru-RU" sz="2000" dirty="0"/>
          </a:p>
        </p:txBody>
      </p:sp>
    </p:spTree>
    <p:extLst>
      <p:ext uri="{BB962C8B-B14F-4D97-AF65-F5344CB8AC3E}">
        <p14:creationId xmlns:p14="http://schemas.microsoft.com/office/powerpoint/2010/main" val="2085443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6422065" cy="6858000"/>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одзаголовок 2"/>
          <p:cNvSpPr>
            <a:spLocks noGrp="1"/>
          </p:cNvSpPr>
          <p:nvPr>
            <p:ph type="subTitle" idx="1"/>
          </p:nvPr>
        </p:nvSpPr>
        <p:spPr>
          <a:xfrm>
            <a:off x="303794" y="2697937"/>
            <a:ext cx="5814474" cy="1191635"/>
          </a:xfrm>
        </p:spPr>
        <p:txBody>
          <a:bodyPr>
            <a:normAutofit/>
          </a:bodyPr>
          <a:lstStyle/>
          <a:p>
            <a:pPr algn="r">
              <a:spcBef>
                <a:spcPct val="0"/>
              </a:spcBef>
            </a:pPr>
            <a:r>
              <a:rPr lang="ru-RU" sz="3000" b="1" dirty="0">
                <a:solidFill>
                  <a:schemeClr val="bg1"/>
                </a:solidFill>
                <a:latin typeface="+mj-lt"/>
                <a:ea typeface="+mj-ea"/>
                <a:cs typeface="+mj-cs"/>
              </a:rPr>
              <a:t>Дополнительные материалы</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560" y="1573383"/>
            <a:ext cx="4767770" cy="3440744"/>
          </a:xfrm>
          <a:prstGeom prst="rect">
            <a:avLst/>
          </a:prstGeom>
        </p:spPr>
      </p:pic>
    </p:spTree>
    <p:extLst>
      <p:ext uri="{BB962C8B-B14F-4D97-AF65-F5344CB8AC3E}">
        <p14:creationId xmlns:p14="http://schemas.microsoft.com/office/powerpoint/2010/main" val="3548451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3200" b="1" dirty="0" smtClean="0">
                <a:solidFill>
                  <a:schemeClr val="bg1"/>
                </a:solidFill>
              </a:rPr>
              <a:t>Советы из практики;</a:t>
            </a:r>
            <a:br>
              <a:rPr lang="ru-RU" sz="3200" b="1" dirty="0" smtClean="0">
                <a:solidFill>
                  <a:schemeClr val="bg1"/>
                </a:solidFill>
              </a:rPr>
            </a:br>
            <a:r>
              <a:rPr lang="ru-RU" sz="3200" b="1" dirty="0" smtClean="0">
                <a:solidFill>
                  <a:schemeClr val="bg1"/>
                </a:solidFill>
              </a:rPr>
              <a:t>дистанционное обучение математике</a:t>
            </a:r>
            <a:endParaRPr lang="ru-RU" sz="3200" dirty="0"/>
          </a:p>
        </p:txBody>
      </p:sp>
      <p:sp>
        <p:nvSpPr>
          <p:cNvPr id="2" name="Прямоугольник 1"/>
          <p:cNvSpPr/>
          <p:nvPr/>
        </p:nvSpPr>
        <p:spPr>
          <a:xfrm>
            <a:off x="2009554" y="5931655"/>
            <a:ext cx="10100932" cy="646331"/>
          </a:xfrm>
          <a:prstGeom prst="rect">
            <a:avLst/>
          </a:prstGeom>
        </p:spPr>
        <p:txBody>
          <a:bodyPr wrap="square">
            <a:spAutoFit/>
          </a:bodyPr>
          <a:lstStyle/>
          <a:p>
            <a:pPr algn="just"/>
            <a:r>
              <a:rPr lang="ru-RU" sz="1200" dirty="0"/>
              <a:t>Горохова И. В. Организация образовательного процесса обучающихся с нарушениями опорно-двигательного аппарата на основе дистанционных образовательных технологий на уроках математики [Текст] // Педагогика: традиции и инновации: материалы IX </a:t>
            </a:r>
            <a:r>
              <a:rPr lang="ru-RU" sz="1200" dirty="0" err="1"/>
              <a:t>Междунар</a:t>
            </a:r>
            <a:r>
              <a:rPr lang="ru-RU" sz="1200" dirty="0"/>
              <a:t>. науч. </a:t>
            </a:r>
            <a:r>
              <a:rPr lang="ru-RU" sz="1200" dirty="0" err="1"/>
              <a:t>конф</a:t>
            </a:r>
            <a:r>
              <a:rPr lang="ru-RU" sz="1200" dirty="0"/>
              <a:t>. (г. Казань, январь 2018 г.). — Казань: Бук, 2018. — С. 37-39. — URL https://moluch.ru/conf/ped/archive/274/13559/ (дата обращения: 24.03.2020</a:t>
            </a:r>
          </a:p>
        </p:txBody>
      </p:sp>
      <p:sp>
        <p:nvSpPr>
          <p:cNvPr id="4" name="Прямоугольник 3"/>
          <p:cNvSpPr/>
          <p:nvPr/>
        </p:nvSpPr>
        <p:spPr>
          <a:xfrm>
            <a:off x="414671" y="1246116"/>
            <a:ext cx="11451264" cy="4708981"/>
          </a:xfrm>
          <a:prstGeom prst="rect">
            <a:avLst/>
          </a:prstGeom>
        </p:spPr>
        <p:txBody>
          <a:bodyPr wrap="square">
            <a:spAutoFit/>
          </a:bodyPr>
          <a:lstStyle/>
          <a:p>
            <a:pPr algn="just"/>
            <a:r>
              <a:rPr lang="ru-RU" sz="2000" dirty="0" smtClean="0"/>
              <a:t>	«</a:t>
            </a:r>
            <a:r>
              <a:rPr lang="ru-RU" sz="2000" dirty="0"/>
              <a:t>При обучении математике с применением дистанционных образовательных технологий возникает  острая необходимость в имитации школьной доски. Во время урока учитель вынужден показывать учащемуся ход решения примеров, задач. Имеется необходимость и обратной связи, чтобы в режиме реального времени ребенок наглядно продемонстрировал усвоение </a:t>
            </a:r>
            <a:r>
              <a:rPr lang="ru-RU" sz="2000" dirty="0" smtClean="0"/>
              <a:t>материала... </a:t>
            </a:r>
            <a:r>
              <a:rPr lang="ru-RU" sz="2000" dirty="0"/>
              <a:t>С этой целью возможно применение нескольких сервисов. Одним из самых используемых на уроках математики является виртуальная интерактивная доска </a:t>
            </a:r>
            <a:r>
              <a:rPr lang="ru-RU" sz="2000" dirty="0" err="1" smtClean="0"/>
              <a:t>Twiddla</a:t>
            </a:r>
            <a:r>
              <a:rPr lang="ru-RU" sz="2000" dirty="0" smtClean="0"/>
              <a:t> </a:t>
            </a:r>
            <a:r>
              <a:rPr lang="ru-RU" sz="2000" u="sng" dirty="0">
                <a:hlinkClick r:id="rId3"/>
              </a:rPr>
              <a:t>https://</a:t>
            </a:r>
            <a:r>
              <a:rPr lang="ru-RU" sz="2000" u="sng" dirty="0" smtClean="0">
                <a:hlinkClick r:id="rId3"/>
              </a:rPr>
              <a:t>www.sites.google.com/site/badanovweb2/home/twiddla</a:t>
            </a:r>
            <a:r>
              <a:rPr lang="ru-RU" sz="2000" dirty="0" smtClean="0"/>
              <a:t>. </a:t>
            </a:r>
            <a:r>
              <a:rPr lang="ru-RU" sz="2000" dirty="0" err="1" smtClean="0"/>
              <a:t>Twiddla</a:t>
            </a:r>
            <a:r>
              <a:rPr lang="ru-RU" sz="2000" dirty="0" smtClean="0"/>
              <a:t> </a:t>
            </a:r>
            <a:r>
              <a:rPr lang="ru-RU" sz="2000" dirty="0"/>
              <a:t>— это онлайн сервис для совместной работы, который имеет множество возможностей. Этот интернет-инструмент сотрудничества прост в использовании, не требует загрузки и является бесплатным. </a:t>
            </a:r>
            <a:r>
              <a:rPr lang="ru-RU" sz="2000" dirty="0" err="1"/>
              <a:t>Twiddla</a:t>
            </a:r>
            <a:r>
              <a:rPr lang="ru-RU" sz="2000" dirty="0"/>
              <a:t> позволяет в реальном времени размещать на рабочей поверхности текст, иллюстрации, математические формулы, рисование «от руки», встраивать документы, загружать изображение, файл, веб-страницу из Интернета и рисовать поверх нее; общаться при помощи чата. Автоматическое сохранение по адресу страницы, на которой работает обучающийся, является неоспоримым фактором для использования данного сервиса на дистанционном уроке математики. </a:t>
            </a:r>
            <a:r>
              <a:rPr lang="ru-RU" sz="2000" dirty="0" err="1"/>
              <a:t>Twiddla</a:t>
            </a:r>
            <a:r>
              <a:rPr lang="ru-RU" sz="2000" dirty="0"/>
              <a:t> позволяет вести дистанционный урок живо, красочно, образно, как если бы учитель и ученик находились бы у школьной доски в классе.» </a:t>
            </a:r>
          </a:p>
        </p:txBody>
      </p:sp>
    </p:spTree>
    <p:extLst>
      <p:ext uri="{BB962C8B-B14F-4D97-AF65-F5344CB8AC3E}">
        <p14:creationId xmlns:p14="http://schemas.microsoft.com/office/powerpoint/2010/main" val="2596589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3200" b="1" dirty="0" smtClean="0">
                <a:solidFill>
                  <a:schemeClr val="bg1"/>
                </a:solidFill>
              </a:rPr>
              <a:t>Советы из практики:</a:t>
            </a:r>
            <a:br>
              <a:rPr lang="ru-RU" sz="3200" b="1" dirty="0" smtClean="0">
                <a:solidFill>
                  <a:schemeClr val="bg1"/>
                </a:solidFill>
              </a:rPr>
            </a:br>
            <a:r>
              <a:rPr lang="ru-RU" sz="3200" b="1" dirty="0" smtClean="0">
                <a:solidFill>
                  <a:schemeClr val="bg1"/>
                </a:solidFill>
              </a:rPr>
              <a:t>дистанционное обучение математике</a:t>
            </a:r>
            <a:endParaRPr lang="ru-RU" sz="3200" dirty="0"/>
          </a:p>
        </p:txBody>
      </p:sp>
      <p:sp>
        <p:nvSpPr>
          <p:cNvPr id="2" name="Прямоугольник 1"/>
          <p:cNvSpPr/>
          <p:nvPr/>
        </p:nvSpPr>
        <p:spPr>
          <a:xfrm>
            <a:off x="2009554" y="5729636"/>
            <a:ext cx="10100932" cy="646331"/>
          </a:xfrm>
          <a:prstGeom prst="rect">
            <a:avLst/>
          </a:prstGeom>
        </p:spPr>
        <p:txBody>
          <a:bodyPr wrap="square">
            <a:spAutoFit/>
          </a:bodyPr>
          <a:lstStyle/>
          <a:p>
            <a:pPr algn="just"/>
            <a:r>
              <a:rPr lang="ru-RU" sz="1200" dirty="0"/>
              <a:t>Горохова И. В. Организация образовательного процесса обучающихся с нарушениями опорно-двигательного аппарата на основе дистанционных образовательных технологий на уроках математики [Текст] // Педагогика: традиции и инновации: материалы IX </a:t>
            </a:r>
            <a:r>
              <a:rPr lang="ru-RU" sz="1200" dirty="0" err="1"/>
              <a:t>Междунар</a:t>
            </a:r>
            <a:r>
              <a:rPr lang="ru-RU" sz="1200" dirty="0"/>
              <a:t>. науч. </a:t>
            </a:r>
            <a:r>
              <a:rPr lang="ru-RU" sz="1200" dirty="0" err="1"/>
              <a:t>конф</a:t>
            </a:r>
            <a:r>
              <a:rPr lang="ru-RU" sz="1200" dirty="0"/>
              <a:t>. (г. Казань, январь 2018 г.). — Казань: Бук, 2018. — С. 37-39. — URL https://moluch.ru/conf/ped/archive/274/13559/ (дата обращения: 24.03.2020</a:t>
            </a:r>
          </a:p>
        </p:txBody>
      </p:sp>
      <p:sp>
        <p:nvSpPr>
          <p:cNvPr id="4" name="Прямоугольник 3"/>
          <p:cNvSpPr/>
          <p:nvPr/>
        </p:nvSpPr>
        <p:spPr>
          <a:xfrm>
            <a:off x="414671" y="1937233"/>
            <a:ext cx="11451264" cy="3477875"/>
          </a:xfrm>
          <a:prstGeom prst="rect">
            <a:avLst/>
          </a:prstGeom>
        </p:spPr>
        <p:txBody>
          <a:bodyPr wrap="square">
            <a:spAutoFit/>
          </a:bodyPr>
          <a:lstStyle/>
          <a:p>
            <a:pPr algn="just"/>
            <a:r>
              <a:rPr lang="ru-RU" sz="2000" dirty="0" smtClean="0"/>
              <a:t>	«</a:t>
            </a:r>
            <a:r>
              <a:rPr lang="ru-RU" sz="2000" dirty="0"/>
              <a:t>При изучении тем по основным разделам математики при дистанционном обучении целесообразно использовать на уроке виртуальный конструктор </a:t>
            </a:r>
            <a:r>
              <a:rPr lang="ru-RU" sz="2000" dirty="0" err="1"/>
              <a:t>АвтоГраф</a:t>
            </a:r>
            <a:r>
              <a:rPr lang="ru-RU" sz="2000" dirty="0"/>
              <a:t> 3.3, который предоставляет возможность графического отображения математических объектов школьной математики основной и старшей школы — геометрических фигур, уравнений, систем уравнений, графиков и диаграмм статистической обработки наборов данных. Учитель и обучающиеся могут создавать графические объекты как на плоскости, так и в трехмерном пространстве — в декартовых, полярных, цилиндрических и сферических системах координат. Используются разные способы построения: по точкам, по уравнению, специальными инструментами, путем математической обработки исходного графика или набора данных. Параметры характерных объектов (корней уравнения, точек пересечения плоскости и прямой, трех плоскостей и т.п.) отображаются на информационной панели и изменяются при деформации объекта</a:t>
            </a:r>
            <a:r>
              <a:rPr lang="ru-RU" sz="2000" dirty="0" smtClean="0"/>
              <a:t>.» </a:t>
            </a:r>
            <a:endParaRPr lang="ru-RU" sz="2000" dirty="0"/>
          </a:p>
        </p:txBody>
      </p:sp>
    </p:spTree>
    <p:extLst>
      <p:ext uri="{BB962C8B-B14F-4D97-AF65-F5344CB8AC3E}">
        <p14:creationId xmlns:p14="http://schemas.microsoft.com/office/powerpoint/2010/main" val="3401005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3200" b="1" dirty="0" smtClean="0">
                <a:solidFill>
                  <a:schemeClr val="bg1"/>
                </a:solidFill>
              </a:rPr>
              <a:t>Советы из практики:</a:t>
            </a:r>
            <a:br>
              <a:rPr lang="ru-RU" sz="3200" b="1" dirty="0" smtClean="0">
                <a:solidFill>
                  <a:schemeClr val="bg1"/>
                </a:solidFill>
              </a:rPr>
            </a:br>
            <a:r>
              <a:rPr lang="ru-RU" sz="3200" b="1" dirty="0" smtClean="0">
                <a:solidFill>
                  <a:schemeClr val="bg1"/>
                </a:solidFill>
              </a:rPr>
              <a:t>дистанционное обучение математике</a:t>
            </a:r>
            <a:endParaRPr lang="ru-RU" sz="3200" dirty="0"/>
          </a:p>
        </p:txBody>
      </p:sp>
      <p:sp>
        <p:nvSpPr>
          <p:cNvPr id="2" name="Прямоугольник 1"/>
          <p:cNvSpPr/>
          <p:nvPr/>
        </p:nvSpPr>
        <p:spPr>
          <a:xfrm>
            <a:off x="2009554" y="5729636"/>
            <a:ext cx="10100932" cy="646331"/>
          </a:xfrm>
          <a:prstGeom prst="rect">
            <a:avLst/>
          </a:prstGeom>
        </p:spPr>
        <p:txBody>
          <a:bodyPr wrap="square">
            <a:spAutoFit/>
          </a:bodyPr>
          <a:lstStyle/>
          <a:p>
            <a:pPr algn="just"/>
            <a:r>
              <a:rPr lang="ru-RU" sz="1200" dirty="0"/>
              <a:t>Горохова И. В. Организация образовательного процесса обучающихся с нарушениями опорно-двигательного аппарата на основе дистанционных образовательных технологий на уроках математики [Текст] // Педагогика: традиции и инновации: материалы IX </a:t>
            </a:r>
            <a:r>
              <a:rPr lang="ru-RU" sz="1200" dirty="0" err="1"/>
              <a:t>Междунар</a:t>
            </a:r>
            <a:r>
              <a:rPr lang="ru-RU" sz="1200" dirty="0"/>
              <a:t>. науч. </a:t>
            </a:r>
            <a:r>
              <a:rPr lang="ru-RU" sz="1200" dirty="0" err="1"/>
              <a:t>конф</a:t>
            </a:r>
            <a:r>
              <a:rPr lang="ru-RU" sz="1200" dirty="0"/>
              <a:t>. (г. Казань, январь 2018 г.). — Казань: Бук, 2018. — С. 37-39. — URL https://moluch.ru/conf/ped/archive/274/13559/ (дата обращения: 24.03.2020</a:t>
            </a:r>
          </a:p>
        </p:txBody>
      </p:sp>
      <p:sp>
        <p:nvSpPr>
          <p:cNvPr id="4" name="Прямоугольник 3"/>
          <p:cNvSpPr/>
          <p:nvPr/>
        </p:nvSpPr>
        <p:spPr>
          <a:xfrm>
            <a:off x="414671" y="1756479"/>
            <a:ext cx="11451264" cy="3785652"/>
          </a:xfrm>
          <a:prstGeom prst="rect">
            <a:avLst/>
          </a:prstGeom>
        </p:spPr>
        <p:txBody>
          <a:bodyPr wrap="square">
            <a:spAutoFit/>
          </a:bodyPr>
          <a:lstStyle/>
          <a:p>
            <a:pPr algn="just"/>
            <a:r>
              <a:rPr lang="ru-RU" sz="2000" dirty="0" smtClean="0"/>
              <a:t>	«</a:t>
            </a:r>
            <a:r>
              <a:rPr lang="ru-RU" sz="2000" dirty="0"/>
              <a:t>Следует отметить учебно-методический комплект «Живая Математика», разработанной фирмой </a:t>
            </a:r>
            <a:r>
              <a:rPr lang="ru-RU" sz="2000" dirty="0" err="1"/>
              <a:t>Key</a:t>
            </a:r>
            <a:r>
              <a:rPr lang="ru-RU" sz="2000" dirty="0"/>
              <a:t> </a:t>
            </a:r>
            <a:r>
              <a:rPr lang="ru-RU" sz="2000" dirty="0" err="1"/>
              <a:t>Currculum</a:t>
            </a:r>
            <a:r>
              <a:rPr lang="ru-RU" sz="2000" dirty="0"/>
              <a:t> </a:t>
            </a:r>
            <a:r>
              <a:rPr lang="ru-RU" sz="2000" dirty="0" err="1"/>
              <a:t>Press</a:t>
            </a:r>
            <a:r>
              <a:rPr lang="ru-RU" sz="2000" dirty="0"/>
              <a:t> (USA), переведенной на русский язык и адаптированной Институтом новых технологий. Данный учебно-методический комплект включает в себя саму программу «Живая Математика», методическое пособие и альбомы готовых динамических чертежей. Программа «Живая математика» позволяет обучающимся с нарушениями ОДА развивать геометрическую интуицию и геометрическое воображение, строить современный компьютерный чертеж, что значительно экономит время на дистанционном уроке, так как допускает дальнейшую компьютерную обработку (тиражирование, деформация, перемещение, видоизменение), многократный обмен чертежами, сохранение нескольких вариантов одного и того же чертежа и т.п. С помощью «Живой математики» учитель может проиллюстрировать объяснение эффектными и точными чертежами, повысить разнообразие форм работы учащихся, значительно увеличить долю активной творческой работы в их учебной деятельности.</a:t>
            </a:r>
            <a:r>
              <a:rPr lang="ru-RU" sz="2000" dirty="0" smtClean="0"/>
              <a:t>» </a:t>
            </a:r>
            <a:endParaRPr lang="ru-RU" sz="2000" dirty="0"/>
          </a:p>
        </p:txBody>
      </p:sp>
    </p:spTree>
    <p:extLst>
      <p:ext uri="{BB962C8B-B14F-4D97-AF65-F5344CB8AC3E}">
        <p14:creationId xmlns:p14="http://schemas.microsoft.com/office/powerpoint/2010/main" val="4052315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3200" b="1" dirty="0" smtClean="0">
                <a:solidFill>
                  <a:schemeClr val="bg1"/>
                </a:solidFill>
              </a:rPr>
              <a:t>Основные правила работы за компьютером: из рекомендаций </a:t>
            </a:r>
            <a:r>
              <a:rPr lang="ru-RU" sz="3200" b="1" dirty="0" err="1" smtClean="0">
                <a:solidFill>
                  <a:schemeClr val="bg1"/>
                </a:solidFill>
              </a:rPr>
              <a:t>Роспотребнадзора</a:t>
            </a:r>
            <a:endParaRPr lang="ru-RU" sz="3200" dirty="0"/>
          </a:p>
        </p:txBody>
      </p:sp>
      <p:sp>
        <p:nvSpPr>
          <p:cNvPr id="2" name="Прямоугольник 1"/>
          <p:cNvSpPr/>
          <p:nvPr/>
        </p:nvSpPr>
        <p:spPr>
          <a:xfrm>
            <a:off x="2009554" y="6176204"/>
            <a:ext cx="10100932" cy="276999"/>
          </a:xfrm>
          <a:prstGeom prst="rect">
            <a:avLst/>
          </a:prstGeom>
        </p:spPr>
        <p:txBody>
          <a:bodyPr wrap="square">
            <a:spAutoFit/>
          </a:bodyPr>
          <a:lstStyle/>
          <a:p>
            <a:pPr algn="r"/>
            <a:r>
              <a:rPr lang="ru-RU" sz="1200" dirty="0" smtClean="0"/>
              <a:t>Источник: </a:t>
            </a:r>
            <a:r>
              <a:rPr lang="en-US" sz="1200" dirty="0" smtClean="0"/>
              <a:t>http</a:t>
            </a:r>
            <a:r>
              <a:rPr lang="en-US" sz="1200" dirty="0"/>
              <a:t>://02.rospotrebnadzor.ru/content/258/35803/</a:t>
            </a:r>
            <a:endParaRPr lang="ru-RU" sz="1200" dirty="0"/>
          </a:p>
        </p:txBody>
      </p:sp>
      <p:sp>
        <p:nvSpPr>
          <p:cNvPr id="4" name="Прямоугольник 3"/>
          <p:cNvSpPr/>
          <p:nvPr/>
        </p:nvSpPr>
        <p:spPr>
          <a:xfrm>
            <a:off x="414671" y="1246116"/>
            <a:ext cx="11451264" cy="4708981"/>
          </a:xfrm>
          <a:prstGeom prst="rect">
            <a:avLst/>
          </a:prstGeom>
        </p:spPr>
        <p:txBody>
          <a:bodyPr wrap="square">
            <a:spAutoFit/>
          </a:bodyPr>
          <a:lstStyle/>
          <a:p>
            <a:r>
              <a:rPr lang="ru-RU" sz="2000" dirty="0" smtClean="0"/>
              <a:t>1</a:t>
            </a:r>
            <a:r>
              <a:rPr lang="ru-RU" sz="2000" dirty="0"/>
              <a:t>. Необходимо правильно установить </a:t>
            </a:r>
            <a:r>
              <a:rPr lang="ru-RU" sz="2000" dirty="0" smtClean="0"/>
              <a:t>монитор и </a:t>
            </a:r>
            <a:r>
              <a:rPr lang="ru-RU" sz="2000" dirty="0"/>
              <a:t>постараться предотвратить наличие бликов на экране.</a:t>
            </a:r>
          </a:p>
          <a:p>
            <a:r>
              <a:rPr lang="ru-RU" sz="2000" dirty="0"/>
              <a:t>2. Поза при сидении за компьютером – прямая или слегка наклоненная вперед, с небольшим наклоном головы. Между корпусом тела и краем стола необходимо сохранять пространство не менее 5 см.</a:t>
            </a:r>
          </a:p>
          <a:p>
            <a:r>
              <a:rPr lang="ru-RU" sz="2000" dirty="0"/>
              <a:t>3. Ребенку должно быть удобно. Но это не значит, что надо подгибать ноги под себя или класть ногу на ногу, сутулиться. Этого делать НЕЛЬЗЯ! Сидеть за столом надо так, чтобы ноги стояли на полу или на специальной подставке. Согласно методическим рекомендациям, для детей ростом 115-130 см. рекомендуется высота стола – 54 см, высота сидения стула – 32 см.</a:t>
            </a:r>
          </a:p>
          <a:p>
            <a:r>
              <a:rPr lang="ru-RU" sz="2000" dirty="0"/>
              <a:t>4.  Сидеть ребенок должен на расстоянии не менее 50-70 см от монитора, но чем дальше, тем лучше.</a:t>
            </a:r>
          </a:p>
          <a:p>
            <a:r>
              <a:rPr lang="ru-RU" sz="2000" dirty="0"/>
              <a:t>6. Верхняя часть монитора должна быть расположена на уровне глаз или чуть ниже, а нижняя чуть ближе. Расстояние между монитором и глазами должно быть 45-75 см.</a:t>
            </a:r>
          </a:p>
          <a:p>
            <a:r>
              <a:rPr lang="ru-RU" sz="2000" dirty="0"/>
              <a:t>7. Воображаемая линия взора (от глаз до экрана видеотерминала) должна быть перпендикулярной экрану и приходиться на его центральную часть.</a:t>
            </a:r>
          </a:p>
          <a:p>
            <a:r>
              <a:rPr lang="ru-RU" sz="2000" dirty="0"/>
              <a:t>8. Освещение должно падать так же, как и при письме левой стороны, свет не должен быть слишком ярким или тусклым, нельзя работать в темноте</a:t>
            </a:r>
            <a:r>
              <a:rPr lang="ru-RU" sz="2000" dirty="0" smtClean="0"/>
              <a:t>.</a:t>
            </a:r>
            <a:endParaRPr lang="ru-RU" sz="2000" dirty="0"/>
          </a:p>
        </p:txBody>
      </p:sp>
    </p:spTree>
    <p:extLst>
      <p:ext uri="{BB962C8B-B14F-4D97-AF65-F5344CB8AC3E}">
        <p14:creationId xmlns:p14="http://schemas.microsoft.com/office/powerpoint/2010/main" val="573831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1" y="-17518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азвание 2"/>
          <p:cNvSpPr>
            <a:spLocks noGrp="1"/>
          </p:cNvSpPr>
          <p:nvPr>
            <p:ph type="title"/>
          </p:nvPr>
        </p:nvSpPr>
        <p:spPr>
          <a:xfrm>
            <a:off x="881991" y="0"/>
            <a:ext cx="10824455" cy="1325563"/>
          </a:xfrm>
        </p:spPr>
        <p:txBody>
          <a:bodyPr>
            <a:normAutofit/>
          </a:bodyPr>
          <a:lstStyle/>
          <a:p>
            <a:r>
              <a:rPr lang="ru-RU" sz="3200" b="1" dirty="0" smtClean="0">
                <a:solidFill>
                  <a:schemeClr val="bg1"/>
                </a:solidFill>
              </a:rPr>
              <a:t>Основные правила работы за компьютером: из рекомендаций </a:t>
            </a:r>
            <a:r>
              <a:rPr lang="ru-RU" sz="3200" b="1" dirty="0" err="1" smtClean="0">
                <a:solidFill>
                  <a:schemeClr val="bg1"/>
                </a:solidFill>
              </a:rPr>
              <a:t>Роспотребнадзора</a:t>
            </a:r>
            <a:endParaRPr lang="ru-RU" sz="3200" dirty="0"/>
          </a:p>
        </p:txBody>
      </p:sp>
      <p:sp>
        <p:nvSpPr>
          <p:cNvPr id="2" name="Прямоугольник 1"/>
          <p:cNvSpPr/>
          <p:nvPr/>
        </p:nvSpPr>
        <p:spPr>
          <a:xfrm>
            <a:off x="2009554" y="6176204"/>
            <a:ext cx="10100932" cy="276999"/>
          </a:xfrm>
          <a:prstGeom prst="rect">
            <a:avLst/>
          </a:prstGeom>
        </p:spPr>
        <p:txBody>
          <a:bodyPr wrap="square">
            <a:spAutoFit/>
          </a:bodyPr>
          <a:lstStyle/>
          <a:p>
            <a:pPr algn="r"/>
            <a:r>
              <a:rPr lang="ru-RU" sz="1200" dirty="0" smtClean="0"/>
              <a:t>Источник: </a:t>
            </a:r>
            <a:r>
              <a:rPr lang="en-US" sz="1200" dirty="0" smtClean="0"/>
              <a:t>http</a:t>
            </a:r>
            <a:r>
              <a:rPr lang="en-US" sz="1200" dirty="0"/>
              <a:t>://02.rospotrebnadzor.ru/content/258/35803/</a:t>
            </a:r>
            <a:endParaRPr lang="ru-RU" sz="1200" dirty="0"/>
          </a:p>
        </p:txBody>
      </p:sp>
      <p:sp>
        <p:nvSpPr>
          <p:cNvPr id="4" name="Прямоугольник 3"/>
          <p:cNvSpPr/>
          <p:nvPr/>
        </p:nvSpPr>
        <p:spPr>
          <a:xfrm>
            <a:off x="414671" y="1246116"/>
            <a:ext cx="11451264" cy="4708981"/>
          </a:xfrm>
          <a:prstGeom prst="rect">
            <a:avLst/>
          </a:prstGeom>
        </p:spPr>
        <p:txBody>
          <a:bodyPr wrap="square">
            <a:spAutoFit/>
          </a:bodyPr>
          <a:lstStyle/>
          <a:p>
            <a:r>
              <a:rPr lang="ru-RU" sz="2000" dirty="0" smtClean="0"/>
              <a:t>9</a:t>
            </a:r>
            <a:r>
              <a:rPr lang="ru-RU" sz="2000" dirty="0"/>
              <a:t>. Не забывайте моргать каждые 3-5 секунд (при моргании глаз омывается слёзной жидкостью и не </a:t>
            </a:r>
            <a:r>
              <a:rPr lang="ru-RU" sz="2000" dirty="0" smtClean="0"/>
              <a:t>пересыхает), </a:t>
            </a:r>
            <a:r>
              <a:rPr lang="ru-RU" sz="2000" dirty="0"/>
              <a:t>чаще переводить взгляд на удаленный объект.</a:t>
            </a:r>
          </a:p>
          <a:p>
            <a:r>
              <a:rPr lang="ru-RU" sz="2000" dirty="0"/>
              <a:t>10. Периодически необходима зарядка для глаз.</a:t>
            </a:r>
          </a:p>
          <a:p>
            <a:r>
              <a:rPr lang="ru-RU" sz="2000" dirty="0"/>
              <a:t>11. Продолжительность непрерывного использования компьютера с жидкокристаллическим монитором на уроках составляет: для учащихся 1-2-х классов - не более 20 минут, для учащихся 3 - 4 классов - не более 25 минут, для учащихся 5 - 6 классов - не более 30 минут, для учащихся 7 - 11 классов - 35 минут.</a:t>
            </a:r>
          </a:p>
          <a:p>
            <a:r>
              <a:rPr lang="ru-RU" sz="2000" dirty="0" smtClean="0"/>
              <a:t>12. Экран </a:t>
            </a:r>
            <a:r>
              <a:rPr lang="ru-RU" sz="2000" dirty="0"/>
              <a:t>компьютера следует часто протирать специальной </a:t>
            </a:r>
            <a:r>
              <a:rPr lang="ru-RU" sz="2000" dirty="0" smtClean="0"/>
              <a:t>салфеткой. </a:t>
            </a:r>
            <a:r>
              <a:rPr lang="ru-RU" sz="2000" dirty="0"/>
              <a:t>Слой пыли и грязи может быть одной из причин низкого качества изображения.</a:t>
            </a:r>
          </a:p>
          <a:p>
            <a:r>
              <a:rPr lang="ru-RU" sz="2000" dirty="0" smtClean="0"/>
              <a:t>13. Сразу </a:t>
            </a:r>
            <a:r>
              <a:rPr lang="ru-RU" sz="2000" dirty="0"/>
              <a:t>после работы за компьютером не надо смотреть телевизор или читать книгу. Лучше умыться холодной водой и 10-15 минут полежать с закрытыми глазами.</a:t>
            </a:r>
          </a:p>
          <a:p>
            <a:endParaRPr lang="ru-RU" sz="2000" dirty="0" smtClean="0"/>
          </a:p>
          <a:p>
            <a:r>
              <a:rPr lang="ru-RU" sz="2000" dirty="0" smtClean="0"/>
              <a:t>	Более </a:t>
            </a:r>
            <a:r>
              <a:rPr lang="ru-RU" sz="2000" dirty="0"/>
              <a:t>подробно с требованиями к работе за компьютером можно ознакомиться с помощью СанПиН 2.2.2/2.4.1340-03 «Гигиенические требования к персональным электронно-вычислительным машинам и организации работы».</a:t>
            </a:r>
          </a:p>
        </p:txBody>
      </p:sp>
    </p:spTree>
    <p:extLst>
      <p:ext uri="{BB962C8B-B14F-4D97-AF65-F5344CB8AC3E}">
        <p14:creationId xmlns:p14="http://schemas.microsoft.com/office/powerpoint/2010/main" val="2391593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4188" y="365125"/>
            <a:ext cx="10515600" cy="1325563"/>
          </a:xfrm>
        </p:spPr>
        <p:txBody>
          <a:bodyPr/>
          <a:lstStyle/>
          <a:p>
            <a:pPr algn="ctr"/>
            <a:r>
              <a:rPr lang="ru-RU" b="1" dirty="0" smtClean="0"/>
              <a:t>Спасибо за внимание!</a:t>
            </a:r>
            <a:endParaRPr lang="ru-RU" b="1" dirty="0"/>
          </a:p>
        </p:txBody>
      </p:sp>
      <p:sp>
        <p:nvSpPr>
          <p:cNvPr id="4" name="Прямоугольник 3"/>
          <p:cNvSpPr/>
          <p:nvPr/>
        </p:nvSpPr>
        <p:spPr>
          <a:xfrm>
            <a:off x="-8022" y="2735179"/>
            <a:ext cx="12200021" cy="4122821"/>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a:xfrm>
            <a:off x="834188" y="5617395"/>
            <a:ext cx="10515600" cy="962952"/>
          </a:xfrm>
        </p:spPr>
        <p:txBody>
          <a:bodyPr>
            <a:normAutofit fontScale="92500" lnSpcReduction="20000"/>
          </a:bodyPr>
          <a:lstStyle/>
          <a:p>
            <a:pPr marL="0" indent="0" algn="ctr">
              <a:buNone/>
            </a:pPr>
            <a:r>
              <a:rPr lang="ru-RU" sz="2000" dirty="0" smtClean="0">
                <a:solidFill>
                  <a:schemeClr val="bg1"/>
                </a:solidFill>
              </a:rPr>
              <a:t>119121, г. Москва, ул. Погодинская, д.8, корп.1</a:t>
            </a:r>
          </a:p>
          <a:p>
            <a:pPr marL="0" indent="0" algn="ctr">
              <a:buNone/>
            </a:pPr>
            <a:r>
              <a:rPr lang="ru-RU" sz="2000" dirty="0" smtClean="0">
                <a:solidFill>
                  <a:schemeClr val="bg1"/>
                </a:solidFill>
              </a:rPr>
              <a:t>+7(499)245-0452</a:t>
            </a:r>
          </a:p>
          <a:p>
            <a:pPr marL="0" indent="0" algn="ctr">
              <a:buNone/>
            </a:pPr>
            <a:r>
              <a:rPr lang="ru-RU" sz="2000" dirty="0" smtClean="0">
                <a:solidFill>
                  <a:schemeClr val="bg1"/>
                </a:solidFill>
              </a:rPr>
              <a:t> </a:t>
            </a:r>
            <a:r>
              <a:rPr lang="en-US" sz="2000" dirty="0" smtClean="0">
                <a:solidFill>
                  <a:schemeClr val="bg1"/>
                </a:solidFill>
              </a:rPr>
              <a:t>www.ikp-rao.ru</a:t>
            </a:r>
            <a:endParaRPr lang="ru-RU" sz="2000" dirty="0" smtClean="0">
              <a:solidFill>
                <a:schemeClr val="bg1"/>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885" y="4820049"/>
            <a:ext cx="1534206" cy="421907"/>
          </a:xfrm>
          <a:prstGeom prst="rect">
            <a:avLst/>
          </a:prstGeom>
        </p:spPr>
      </p:pic>
      <p:sp>
        <p:nvSpPr>
          <p:cNvPr id="6" name="Объект 2"/>
          <p:cNvSpPr txBox="1">
            <a:spLocks/>
          </p:cNvSpPr>
          <p:nvPr/>
        </p:nvSpPr>
        <p:spPr>
          <a:xfrm>
            <a:off x="834188" y="1409840"/>
            <a:ext cx="10515600" cy="1613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000" b="1" dirty="0" smtClean="0"/>
              <a:t>Абкович Алла Яковлевна , </a:t>
            </a:r>
            <a:r>
              <a:rPr lang="ru-RU" sz="2000" dirty="0" smtClean="0"/>
              <a:t>к.п.н.</a:t>
            </a:r>
          </a:p>
          <a:p>
            <a:pPr marL="0" indent="0" algn="ctr">
              <a:lnSpc>
                <a:spcPct val="60000"/>
              </a:lnSpc>
              <a:buFont typeface="Arial" panose="020B0604020202020204" pitchFamily="34" charset="0"/>
              <a:buNone/>
            </a:pPr>
            <a:r>
              <a:rPr lang="ru-RU" sz="2000" b="1" dirty="0" smtClean="0"/>
              <a:t>Крутякова Евгения Никитична, </a:t>
            </a:r>
            <a:r>
              <a:rPr lang="ru-RU" sz="2000" dirty="0" smtClean="0"/>
              <a:t>к.п.н.</a:t>
            </a:r>
          </a:p>
          <a:p>
            <a:pPr marL="0" indent="0" algn="ctr">
              <a:lnSpc>
                <a:spcPct val="60000"/>
              </a:lnSpc>
              <a:buFont typeface="Arial" panose="020B0604020202020204" pitchFamily="34" charset="0"/>
              <a:buNone/>
            </a:pPr>
            <a:r>
              <a:rPr lang="ru-RU" sz="2000" dirty="0" smtClean="0"/>
              <a:t>Лаборатория  образования и комплексной абилитации</a:t>
            </a:r>
          </a:p>
          <a:p>
            <a:pPr marL="0" indent="0" algn="ctr">
              <a:lnSpc>
                <a:spcPct val="60000"/>
              </a:lnSpc>
              <a:buFont typeface="Arial" panose="020B0604020202020204" pitchFamily="34" charset="0"/>
              <a:buNone/>
            </a:pPr>
            <a:r>
              <a:rPr lang="ru-RU" sz="2000" dirty="0" smtClean="0"/>
              <a:t>лиц с НОДА и множественными нарушениями </a:t>
            </a:r>
            <a:r>
              <a:rPr lang="ru-RU" sz="2000" dirty="0" smtClean="0"/>
              <a:t>развития</a:t>
            </a:r>
            <a:endParaRPr lang="ru-RU" sz="2000" dirty="0"/>
          </a:p>
        </p:txBody>
      </p:sp>
      <p:sp>
        <p:nvSpPr>
          <p:cNvPr id="10" name="TextBox 9"/>
          <p:cNvSpPr txBox="1"/>
          <p:nvPr/>
        </p:nvSpPr>
        <p:spPr>
          <a:xfrm>
            <a:off x="5157536" y="4171522"/>
            <a:ext cx="1868904" cy="338554"/>
          </a:xfrm>
          <a:prstGeom prst="rect">
            <a:avLst/>
          </a:prstGeom>
          <a:noFill/>
        </p:spPr>
        <p:txBody>
          <a:bodyPr wrap="square" rtlCol="0">
            <a:spAutoFit/>
          </a:bodyPr>
          <a:lstStyle/>
          <a:p>
            <a:pPr algn="ctr"/>
            <a:r>
              <a:rPr lang="ru-RU" sz="800" dirty="0" smtClean="0">
                <a:solidFill>
                  <a:schemeClr val="bg1"/>
                </a:solidFill>
              </a:rPr>
              <a:t>МИНИСТЕРСТВО ПРОСВЕЩЕНИЯ РОССИЙСКОЙ ФЕДЕРАЦИИ</a:t>
            </a:r>
            <a:endParaRPr lang="ru-RU" sz="800" dirty="0">
              <a:solidFill>
                <a:schemeClr val="bg1"/>
              </a:solidFill>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481" y="3135052"/>
            <a:ext cx="853014" cy="983262"/>
          </a:xfrm>
          <a:prstGeom prst="rect">
            <a:avLst/>
          </a:prstGeom>
        </p:spPr>
      </p:pic>
    </p:spTree>
    <p:extLst>
      <p:ext uri="{BB962C8B-B14F-4D97-AF65-F5344CB8AC3E}">
        <p14:creationId xmlns:p14="http://schemas.microsoft.com/office/powerpoint/2010/main" val="2288229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2" y="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69843" y="53312"/>
            <a:ext cx="9830302" cy="1325563"/>
          </a:xfrm>
        </p:spPr>
        <p:txBody>
          <a:bodyPr>
            <a:normAutofit/>
          </a:bodyPr>
          <a:lstStyle/>
          <a:p>
            <a:r>
              <a:rPr lang="ru-RU" sz="4000" b="1" dirty="0">
                <a:solidFill>
                  <a:schemeClr val="bg1"/>
                </a:solidFill>
              </a:rPr>
              <a:t>Типология двигательных нарушений  </a:t>
            </a:r>
            <a:br>
              <a:rPr lang="ru-RU" sz="4000" b="1" dirty="0">
                <a:solidFill>
                  <a:schemeClr val="bg1"/>
                </a:solidFill>
              </a:rPr>
            </a:br>
            <a:r>
              <a:rPr lang="ru-RU" sz="3600" dirty="0">
                <a:solidFill>
                  <a:schemeClr val="bg1"/>
                </a:solidFill>
              </a:rPr>
              <a:t>(И.Ю. Левченко, О.Г. Приходько, 2012) </a:t>
            </a:r>
          </a:p>
        </p:txBody>
      </p:sp>
      <p:sp>
        <p:nvSpPr>
          <p:cNvPr id="14" name="Содержимое 4"/>
          <p:cNvSpPr>
            <a:spLocks noGrp="1"/>
          </p:cNvSpPr>
          <p:nvPr>
            <p:ph sz="quarter" idx="1"/>
          </p:nvPr>
        </p:nvSpPr>
        <p:spPr>
          <a:xfrm>
            <a:off x="612647" y="1600200"/>
            <a:ext cx="11006697" cy="4809836"/>
          </a:xfrm>
        </p:spPr>
        <p:txBody>
          <a:bodyPr>
            <a:normAutofit fontScale="85000" lnSpcReduction="20000"/>
          </a:bodyPr>
          <a:lstStyle/>
          <a:p>
            <a:pPr marL="857250" indent="-857250" algn="just">
              <a:spcBef>
                <a:spcPts val="600"/>
              </a:spcBef>
              <a:spcAft>
                <a:spcPts val="600"/>
              </a:spcAft>
              <a:buAutoNum type="romanUcPeriod"/>
            </a:pPr>
            <a:r>
              <a:rPr lang="ru-RU" sz="2400" b="1" dirty="0" smtClean="0">
                <a:latin typeface="Arial"/>
                <a:cs typeface="Arial"/>
              </a:rPr>
              <a:t>Дети </a:t>
            </a:r>
            <a:r>
              <a:rPr lang="ru-RU" sz="2400" b="1" dirty="0">
                <a:latin typeface="Arial"/>
                <a:cs typeface="Arial"/>
              </a:rPr>
              <a:t>с НОДА вследствие  ортопедической </a:t>
            </a:r>
            <a:r>
              <a:rPr lang="ru-RU" sz="2400" b="1" dirty="0" smtClean="0">
                <a:latin typeface="Arial"/>
                <a:cs typeface="Arial"/>
              </a:rPr>
              <a:t>патологии </a:t>
            </a:r>
            <a:r>
              <a:rPr lang="ru-RU" sz="2600" dirty="0" smtClean="0">
                <a:latin typeface="Arial"/>
                <a:cs typeface="Arial"/>
              </a:rPr>
              <a:t> - </a:t>
            </a:r>
            <a:r>
              <a:rPr lang="ru-RU" sz="2600" dirty="0" smtClean="0">
                <a:latin typeface="Arial"/>
                <a:cs typeface="Arial"/>
              </a:rPr>
              <a:t>с </a:t>
            </a:r>
            <a:r>
              <a:rPr lang="ru-RU" dirty="0" smtClean="0"/>
              <a:t>ортопедическими </a:t>
            </a:r>
            <a:r>
              <a:rPr lang="ru-RU" dirty="0"/>
              <a:t>заболеваниями, </a:t>
            </a:r>
            <a:r>
              <a:rPr lang="ru-RU" dirty="0" smtClean="0"/>
              <a:t>связанными  </a:t>
            </a:r>
            <a:r>
              <a:rPr lang="ru-RU" dirty="0"/>
              <a:t>с </a:t>
            </a:r>
            <a:r>
              <a:rPr lang="ru-RU" dirty="0" smtClean="0"/>
              <a:t>первичным поражением </a:t>
            </a:r>
            <a:r>
              <a:rPr lang="ru-RU" dirty="0"/>
              <a:t>костно-мышечной </a:t>
            </a:r>
            <a:r>
              <a:rPr lang="ru-RU" dirty="0" smtClean="0"/>
              <a:t>системы, например, сколиоз</a:t>
            </a:r>
            <a:r>
              <a:rPr lang="ru-RU" dirty="0"/>
              <a:t>, врожденный вывих бедра, пороки развития или травматические повреждения скелета, </a:t>
            </a:r>
            <a:r>
              <a:rPr lang="ru-RU" dirty="0" smtClean="0"/>
              <a:t>т. е. заболевания</a:t>
            </a:r>
            <a:r>
              <a:rPr lang="ru-RU" dirty="0"/>
              <a:t>, при которых не затронута нервная </a:t>
            </a:r>
            <a:r>
              <a:rPr lang="ru-RU" dirty="0" smtClean="0"/>
              <a:t>система.</a:t>
            </a:r>
            <a:endParaRPr lang="ru-RU" dirty="0" smtClean="0">
              <a:latin typeface="Arial"/>
              <a:cs typeface="Arial"/>
            </a:endParaRPr>
          </a:p>
          <a:p>
            <a:pPr marL="857250" indent="-857250" algn="just">
              <a:spcBef>
                <a:spcPts val="600"/>
              </a:spcBef>
              <a:spcAft>
                <a:spcPts val="600"/>
              </a:spcAft>
              <a:buAutoNum type="romanUcPeriod"/>
            </a:pPr>
            <a:endParaRPr lang="ru-RU" sz="2400" b="1" dirty="0">
              <a:latin typeface="Arial"/>
              <a:cs typeface="Arial"/>
            </a:endParaRPr>
          </a:p>
          <a:p>
            <a:pPr marL="857250" indent="-857250" algn="just">
              <a:spcBef>
                <a:spcPts val="600"/>
              </a:spcBef>
              <a:spcAft>
                <a:spcPts val="600"/>
              </a:spcAft>
              <a:buFontTx/>
              <a:buAutoNum type="romanUcPeriod"/>
            </a:pPr>
            <a:r>
              <a:rPr lang="ru-RU" sz="2400" b="1" dirty="0" smtClean="0">
                <a:latin typeface="Arial"/>
                <a:cs typeface="Arial"/>
              </a:rPr>
              <a:t>Дети с НОДА вследствие неврологической патологии </a:t>
            </a:r>
            <a:r>
              <a:rPr lang="ru-RU" sz="2600" b="1" dirty="0" smtClean="0">
                <a:latin typeface="Arial"/>
                <a:cs typeface="Arial"/>
              </a:rPr>
              <a:t>- </a:t>
            </a:r>
            <a:r>
              <a:rPr lang="ru-RU" sz="2600" b="1" dirty="0" smtClean="0">
                <a:latin typeface="Arial"/>
                <a:cs typeface="Arial"/>
              </a:rPr>
              <a:t> </a:t>
            </a:r>
            <a:r>
              <a:rPr lang="ru-RU" sz="2600" dirty="0" smtClean="0">
                <a:latin typeface="Arial"/>
                <a:cs typeface="Arial"/>
              </a:rPr>
              <a:t>с</a:t>
            </a:r>
            <a:r>
              <a:rPr lang="ru-RU" sz="2600" b="1" dirty="0" smtClean="0">
                <a:latin typeface="Arial"/>
                <a:cs typeface="Arial"/>
              </a:rPr>
              <a:t> </a:t>
            </a:r>
            <a:r>
              <a:rPr lang="ru-RU" dirty="0" err="1" smtClean="0"/>
              <a:t>нейромоторными</a:t>
            </a:r>
            <a:r>
              <a:rPr lang="ru-RU" dirty="0" smtClean="0"/>
              <a:t> нарушениями, </a:t>
            </a:r>
            <a:r>
              <a:rPr lang="ru-RU" dirty="0" smtClean="0"/>
              <a:t>при </a:t>
            </a:r>
            <a:r>
              <a:rPr lang="ru-RU" dirty="0"/>
              <a:t>которых </a:t>
            </a:r>
            <a:r>
              <a:rPr lang="ru-RU" dirty="0" smtClean="0"/>
              <a:t>НОДА связаны </a:t>
            </a:r>
            <a:r>
              <a:rPr lang="ru-RU" dirty="0"/>
              <a:t>с патологией развития или повреждением моторных механизмов центральной или периферической нервной </a:t>
            </a:r>
            <a:r>
              <a:rPr lang="ru-RU" dirty="0" smtClean="0"/>
              <a:t>системы: поражения </a:t>
            </a:r>
            <a:r>
              <a:rPr lang="ru-RU" dirty="0"/>
              <a:t>головного </a:t>
            </a:r>
            <a:r>
              <a:rPr lang="ru-RU" dirty="0" smtClean="0"/>
              <a:t>мозга, например, </a:t>
            </a:r>
            <a:r>
              <a:rPr lang="ru-RU" dirty="0" smtClean="0"/>
              <a:t>ДЦП и сходные состояния; заболевания, </a:t>
            </a:r>
            <a:r>
              <a:rPr lang="ru-RU" dirty="0" smtClean="0"/>
              <a:t>связанные </a:t>
            </a:r>
            <a:r>
              <a:rPr lang="ru-RU" dirty="0"/>
              <a:t>с поражением </a:t>
            </a:r>
            <a:r>
              <a:rPr lang="ru-RU" dirty="0" smtClean="0"/>
              <a:t>спинного мозга, периферических нервов, например, </a:t>
            </a:r>
            <a:r>
              <a:rPr lang="ru-RU" dirty="0" smtClean="0"/>
              <a:t>нервно-мышечные  заболевания</a:t>
            </a:r>
            <a:r>
              <a:rPr lang="ru-RU" dirty="0"/>
              <a:t>, в том числе </a:t>
            </a:r>
            <a:r>
              <a:rPr lang="ru-RU" dirty="0" smtClean="0"/>
              <a:t>прогрессирующие.</a:t>
            </a:r>
            <a:endParaRPr lang="ru-RU" dirty="0" smtClean="0">
              <a:latin typeface="Arial"/>
              <a:cs typeface="Arial"/>
            </a:endParaRPr>
          </a:p>
          <a:p>
            <a:pPr marL="0" indent="0" algn="r">
              <a:spcBef>
                <a:spcPts val="600"/>
              </a:spcBef>
              <a:spcAft>
                <a:spcPts val="600"/>
              </a:spcAft>
              <a:buNone/>
            </a:pPr>
            <a:r>
              <a:rPr lang="ru-RU" sz="2400" dirty="0" smtClean="0">
                <a:latin typeface="Arial"/>
                <a:cs typeface="Arial"/>
              </a:rPr>
              <a:t>			</a:t>
            </a:r>
          </a:p>
          <a:p>
            <a:pPr marL="0" indent="0" algn="r">
              <a:spcBef>
                <a:spcPts val="600"/>
              </a:spcBef>
              <a:spcAft>
                <a:spcPts val="600"/>
              </a:spcAft>
              <a:buNone/>
            </a:pPr>
            <a:r>
              <a:rPr lang="ru-RU" sz="2400" dirty="0">
                <a:latin typeface="Arial"/>
                <a:cs typeface="Arial"/>
              </a:rPr>
              <a:t>	</a:t>
            </a:r>
            <a:r>
              <a:rPr lang="ru-RU" sz="2400" dirty="0" smtClean="0">
                <a:latin typeface="Arial"/>
                <a:cs typeface="Arial"/>
              </a:rPr>
              <a:t>		</a:t>
            </a:r>
            <a:r>
              <a:rPr lang="ru-RU" sz="2600" b="1" dirty="0" smtClean="0">
                <a:latin typeface="Arial"/>
                <a:cs typeface="Arial"/>
              </a:rPr>
              <a:t>Большинство </a:t>
            </a:r>
            <a:r>
              <a:rPr lang="ru-RU" sz="2600" b="1" dirty="0">
                <a:latin typeface="Arial"/>
                <a:cs typeface="Arial"/>
              </a:rPr>
              <a:t>детей с НОДА – это дети с детским церебральным параличом (около 90%)</a:t>
            </a:r>
          </a:p>
        </p:txBody>
      </p:sp>
    </p:spTree>
    <p:extLst>
      <p:ext uri="{BB962C8B-B14F-4D97-AF65-F5344CB8AC3E}">
        <p14:creationId xmlns:p14="http://schemas.microsoft.com/office/powerpoint/2010/main" val="2109872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2" y="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69843" y="53312"/>
            <a:ext cx="9995769" cy="1325563"/>
          </a:xfrm>
        </p:spPr>
        <p:txBody>
          <a:bodyPr>
            <a:noAutofit/>
          </a:bodyPr>
          <a:lstStyle/>
          <a:p>
            <a:r>
              <a:rPr lang="ru-RU" sz="3600" b="1" dirty="0">
                <a:solidFill>
                  <a:schemeClr val="bg1"/>
                </a:solidFill>
              </a:rPr>
              <a:t>Классификация </a:t>
            </a:r>
            <a:r>
              <a:rPr lang="ru-RU" sz="3600" b="1" dirty="0">
                <a:solidFill>
                  <a:schemeClr val="bg1"/>
                </a:solidFill>
              </a:rPr>
              <a:t>двигательных нарушений по степени тяжести </a:t>
            </a:r>
            <a:endParaRPr lang="ru-RU" sz="3600" dirty="0">
              <a:solidFill>
                <a:schemeClr val="bg1"/>
              </a:solidFill>
            </a:endParaRPr>
          </a:p>
        </p:txBody>
      </p:sp>
      <p:sp>
        <p:nvSpPr>
          <p:cNvPr id="3" name="Объект 2"/>
          <p:cNvSpPr>
            <a:spLocks noGrp="1"/>
          </p:cNvSpPr>
          <p:nvPr>
            <p:ph idx="1"/>
          </p:nvPr>
        </p:nvSpPr>
        <p:spPr>
          <a:xfrm>
            <a:off x="834188" y="2000251"/>
            <a:ext cx="10515600" cy="3629024"/>
          </a:xfrm>
        </p:spPr>
        <p:txBody>
          <a:bodyPr>
            <a:normAutofit lnSpcReduction="10000"/>
          </a:bodyPr>
          <a:lstStyle/>
          <a:p>
            <a:pPr algn="just">
              <a:buNone/>
            </a:pPr>
            <a:r>
              <a:rPr lang="ru-RU" dirty="0" smtClean="0">
                <a:solidFill>
                  <a:srgbClr val="000000"/>
                </a:solidFill>
              </a:rPr>
              <a:t>Легкая степень –  дети способны к самостоятельному передвижению на большие расстояния как правило дефектной походкой</a:t>
            </a:r>
            <a:r>
              <a:rPr lang="ru-RU" dirty="0">
                <a:solidFill>
                  <a:srgbClr val="000000"/>
                </a:solidFill>
              </a:rPr>
              <a:t>, движения несовершенны, скорость </a:t>
            </a:r>
            <a:r>
              <a:rPr lang="ru-RU" dirty="0" smtClean="0">
                <a:solidFill>
                  <a:srgbClr val="000000"/>
                </a:solidFill>
              </a:rPr>
              <a:t>их недостаточна,  </a:t>
            </a:r>
            <a:r>
              <a:rPr lang="ru-RU" dirty="0">
                <a:solidFill>
                  <a:srgbClr val="000000"/>
                </a:solidFill>
              </a:rPr>
              <a:t>координация </a:t>
            </a:r>
            <a:r>
              <a:rPr lang="ru-RU" dirty="0" smtClean="0">
                <a:solidFill>
                  <a:srgbClr val="000000"/>
                </a:solidFill>
              </a:rPr>
              <a:t>нарушена.</a:t>
            </a:r>
          </a:p>
          <a:p>
            <a:pPr algn="just">
              <a:buNone/>
            </a:pPr>
            <a:r>
              <a:rPr lang="ru-RU" dirty="0" smtClean="0">
                <a:solidFill>
                  <a:srgbClr val="000000"/>
                </a:solidFill>
              </a:rPr>
              <a:t>Средняя степень – дети передвигаются самостоятельно только  в пределах помещения или передвигаются  с использованием вспомогательных средств (трости, ходунки, костыли и т.д.)</a:t>
            </a:r>
          </a:p>
          <a:p>
            <a:pPr algn="just">
              <a:buNone/>
            </a:pPr>
            <a:r>
              <a:rPr lang="ru-RU" dirty="0" smtClean="0">
                <a:solidFill>
                  <a:srgbClr val="000000"/>
                </a:solidFill>
              </a:rPr>
              <a:t>Тяжелая степень – самостоятельное передвижение недоступно, ребенок передвигается на инвалидной коляске.</a:t>
            </a:r>
            <a:endParaRPr lang="ru-RU" dirty="0">
              <a:solidFill>
                <a:srgbClr val="000000"/>
              </a:solidFill>
            </a:endParaRPr>
          </a:p>
        </p:txBody>
      </p:sp>
    </p:spTree>
    <p:extLst>
      <p:ext uri="{BB962C8B-B14F-4D97-AF65-F5344CB8AC3E}">
        <p14:creationId xmlns:p14="http://schemas.microsoft.com/office/powerpoint/2010/main" val="988501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2" y="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69843" y="53312"/>
            <a:ext cx="9616148" cy="1325563"/>
          </a:xfrm>
        </p:spPr>
        <p:txBody>
          <a:bodyPr>
            <a:normAutofit/>
          </a:bodyPr>
          <a:lstStyle/>
          <a:p>
            <a:r>
              <a:rPr lang="ru-RU" sz="3600" b="1" dirty="0">
                <a:solidFill>
                  <a:schemeClr val="bg1"/>
                </a:solidFill>
              </a:rPr>
              <a:t>Особенности</a:t>
            </a:r>
            <a:r>
              <a:rPr lang="ru-RU" sz="4000" b="1" dirty="0">
                <a:solidFill>
                  <a:schemeClr val="bg1"/>
                </a:solidFill>
              </a:rPr>
              <a:t> развития детей с </a:t>
            </a:r>
            <a:r>
              <a:rPr lang="ru-RU" sz="4000" b="1" dirty="0" smtClean="0">
                <a:solidFill>
                  <a:schemeClr val="bg1"/>
                </a:solidFill>
              </a:rPr>
              <a:t>НОДА</a:t>
            </a:r>
            <a:r>
              <a:rPr lang="ru-RU" sz="4000" b="1" dirty="0" smtClean="0">
                <a:solidFill>
                  <a:srgbClr val="FF0000"/>
                </a:solidFill>
              </a:rPr>
              <a:t>*</a:t>
            </a:r>
            <a:endParaRPr lang="ru-RU" sz="3600" dirty="0">
              <a:solidFill>
                <a:schemeClr val="bg1"/>
              </a:solidFill>
            </a:endParaRPr>
          </a:p>
        </p:txBody>
      </p:sp>
      <p:sp>
        <p:nvSpPr>
          <p:cNvPr id="14" name="Содержимое 4"/>
          <p:cNvSpPr>
            <a:spLocks noGrp="1"/>
          </p:cNvSpPr>
          <p:nvPr>
            <p:ph sz="quarter" idx="1"/>
          </p:nvPr>
        </p:nvSpPr>
        <p:spPr>
          <a:xfrm>
            <a:off x="588639" y="1581727"/>
            <a:ext cx="11006697" cy="4495800"/>
          </a:xfrm>
        </p:spPr>
        <p:txBody>
          <a:bodyPr/>
          <a:lstStyle/>
          <a:p>
            <a:pPr marL="0" indent="0" algn="just" fontAlgn="auto">
              <a:spcBef>
                <a:spcPts val="600"/>
              </a:spcBef>
              <a:spcAft>
                <a:spcPts val="600"/>
              </a:spcAft>
              <a:buNone/>
              <a:defRPr/>
            </a:pPr>
            <a:endParaRPr lang="ru-RU" sz="2800" b="1" dirty="0" smtClean="0">
              <a:latin typeface="Constantia" pitchFamily="18" charset="0"/>
            </a:endParaRPr>
          </a:p>
          <a:p>
            <a:pPr marL="0" indent="0" algn="just" fontAlgn="auto">
              <a:spcBef>
                <a:spcPts val="600"/>
              </a:spcBef>
              <a:spcAft>
                <a:spcPts val="600"/>
              </a:spcAft>
              <a:buNone/>
              <a:defRPr/>
            </a:pPr>
            <a:endParaRPr lang="ru-RU" sz="2800" b="1" dirty="0" smtClean="0">
              <a:latin typeface="Constantia" pitchFamily="18" charset="0"/>
            </a:endParaRPr>
          </a:p>
        </p:txBody>
      </p:sp>
      <p:sp>
        <p:nvSpPr>
          <p:cNvPr id="4" name="Прямоугольник 3"/>
          <p:cNvSpPr/>
          <p:nvPr/>
        </p:nvSpPr>
        <p:spPr>
          <a:xfrm>
            <a:off x="310024" y="1342675"/>
            <a:ext cx="11563927" cy="4893647"/>
          </a:xfrm>
          <a:prstGeom prst="rect">
            <a:avLst/>
          </a:prstGeom>
        </p:spPr>
        <p:txBody>
          <a:bodyPr wrap="square">
            <a:spAutoFit/>
          </a:bodyPr>
          <a:lstStyle/>
          <a:p>
            <a:pPr algn="just"/>
            <a:r>
              <a:rPr lang="ru-RU" sz="2400" b="1" dirty="0" smtClean="0">
                <a:solidFill>
                  <a:srgbClr val="FF0000"/>
                </a:solidFill>
              </a:rPr>
              <a:t>!!!</a:t>
            </a:r>
            <a:r>
              <a:rPr lang="ru-RU" sz="2400" b="1" dirty="0" smtClean="0"/>
              <a:t> Нарушения </a:t>
            </a:r>
            <a:r>
              <a:rPr lang="ru-RU" sz="2400" b="1" dirty="0"/>
              <a:t>движения </a:t>
            </a:r>
            <a:r>
              <a:rPr lang="ru-RU" sz="2400" b="1" dirty="0" smtClean="0"/>
              <a:t>(</a:t>
            </a:r>
            <a:r>
              <a:rPr lang="ru-RU" sz="2400" b="1" dirty="0"/>
              <a:t>100%):</a:t>
            </a:r>
            <a:r>
              <a:rPr lang="ru-RU" sz="2400" dirty="0" smtClean="0"/>
              <a:t> нарушение </a:t>
            </a:r>
            <a:r>
              <a:rPr lang="ru-RU" sz="2400" dirty="0"/>
              <a:t>мышечного тонуса, тугоподвижность суставов, контрактуры и костные </a:t>
            </a:r>
            <a:r>
              <a:rPr lang="ru-RU" sz="2400" dirty="0" smtClean="0"/>
              <a:t>деформации; преимущественно </a:t>
            </a:r>
            <a:r>
              <a:rPr lang="ru-RU" sz="2400" dirty="0"/>
              <a:t>поражены верхние и нижние конечности, страдает мелкая моторика, </a:t>
            </a:r>
            <a:r>
              <a:rPr lang="ru-RU" sz="2400" dirty="0" smtClean="0"/>
              <a:t>мышцы </a:t>
            </a:r>
            <a:r>
              <a:rPr lang="ru-RU" sz="2400" dirty="0"/>
              <a:t>артикуляционного аппарата и мышцы-глазодвигатели. </a:t>
            </a:r>
            <a:r>
              <a:rPr lang="ru-RU" sz="2400" dirty="0" smtClean="0"/>
              <a:t>Тяжесть может быть разной.</a:t>
            </a:r>
            <a:endParaRPr lang="ru-RU" sz="2400" dirty="0"/>
          </a:p>
          <a:p>
            <a:pPr algn="just"/>
            <a:r>
              <a:rPr lang="ru-RU" sz="2400" b="1" dirty="0" smtClean="0"/>
              <a:t>Нарушения речевого развития (</a:t>
            </a:r>
            <a:r>
              <a:rPr lang="ru-RU" sz="2400" b="1" dirty="0" smtClean="0">
                <a:sym typeface="Symbol"/>
              </a:rPr>
              <a:t></a:t>
            </a:r>
            <a:r>
              <a:rPr lang="ru-RU" sz="2400" b="1" dirty="0" smtClean="0"/>
              <a:t> </a:t>
            </a:r>
            <a:r>
              <a:rPr lang="ru-RU" sz="2400" b="1" dirty="0"/>
              <a:t>70</a:t>
            </a:r>
            <a:r>
              <a:rPr lang="ru-RU" sz="2400" b="1" dirty="0" smtClean="0"/>
              <a:t>%):  </a:t>
            </a:r>
            <a:r>
              <a:rPr lang="ru-RU" sz="2400" dirty="0" smtClean="0"/>
              <a:t>расстройства речи -  </a:t>
            </a:r>
            <a:r>
              <a:rPr lang="ru-RU" sz="2400" dirty="0"/>
              <a:t>дизартрия (страдает звукопроизношение,  голосообразование,  интонационно-мелодическая </a:t>
            </a:r>
            <a:r>
              <a:rPr lang="ru-RU" sz="2400" dirty="0" smtClean="0"/>
              <a:t>сторона </a:t>
            </a:r>
            <a:r>
              <a:rPr lang="ru-RU" sz="2400" dirty="0"/>
              <a:t>речи</a:t>
            </a:r>
            <a:r>
              <a:rPr lang="ru-RU" sz="2400" dirty="0" smtClean="0"/>
              <a:t>)  + речевое недоразвитие и  другие речевые нарушения. </a:t>
            </a:r>
          </a:p>
          <a:p>
            <a:pPr algn="just"/>
            <a:r>
              <a:rPr lang="ru-RU" sz="2400" b="1" dirty="0" smtClean="0"/>
              <a:t>Особенности познавательной деятельности:</a:t>
            </a:r>
            <a:r>
              <a:rPr lang="ru-RU" sz="2400" dirty="0" smtClean="0"/>
              <a:t> </a:t>
            </a:r>
            <a:r>
              <a:rPr lang="ru-RU" sz="2400" dirty="0"/>
              <a:t>выраженная неоднородность  - от полной нормы до различных по тяжести и структуре форм умственной </a:t>
            </a:r>
            <a:r>
              <a:rPr lang="ru-RU" sz="2400" dirty="0" smtClean="0"/>
              <a:t>отсталости.</a:t>
            </a:r>
            <a:endParaRPr lang="ru-RU" sz="2400" dirty="0"/>
          </a:p>
          <a:p>
            <a:pPr algn="just"/>
            <a:r>
              <a:rPr lang="ru-RU" sz="2400" b="1" dirty="0" smtClean="0">
                <a:solidFill>
                  <a:srgbClr val="FF0000"/>
                </a:solidFill>
              </a:rPr>
              <a:t>!!! </a:t>
            </a:r>
            <a:r>
              <a:rPr lang="ru-RU" sz="2400" b="1" dirty="0" smtClean="0"/>
              <a:t>Сопутствующие нарушения зрения (до 50%):</a:t>
            </a:r>
            <a:r>
              <a:rPr lang="ru-RU" sz="2400" dirty="0" smtClean="0"/>
              <a:t> сходящееся </a:t>
            </a:r>
            <a:r>
              <a:rPr lang="ru-RU" sz="2400" dirty="0"/>
              <a:t>и </a:t>
            </a:r>
            <a:r>
              <a:rPr lang="ru-RU" sz="2400" dirty="0" smtClean="0"/>
              <a:t>расходящееся </a:t>
            </a:r>
            <a:r>
              <a:rPr lang="ru-RU" sz="2400" dirty="0"/>
              <a:t>косоглазие, ограничение полей зрения, нистагм, </a:t>
            </a:r>
            <a:r>
              <a:rPr lang="ru-RU" sz="2400" dirty="0" smtClean="0"/>
              <a:t>ЧАЗН. </a:t>
            </a:r>
          </a:p>
          <a:p>
            <a:pPr algn="just"/>
            <a:r>
              <a:rPr lang="ru-RU" sz="2400" b="1" dirty="0">
                <a:solidFill>
                  <a:srgbClr val="FF0000"/>
                </a:solidFill>
              </a:rPr>
              <a:t>!!! </a:t>
            </a:r>
            <a:r>
              <a:rPr lang="ru-RU" sz="2400" b="1" dirty="0" smtClean="0"/>
              <a:t>Сопутствующие </a:t>
            </a:r>
            <a:r>
              <a:rPr lang="ru-RU" sz="2400" b="1" dirty="0"/>
              <a:t>нарушения </a:t>
            </a:r>
            <a:r>
              <a:rPr lang="ru-RU" sz="2400" b="1" dirty="0" smtClean="0"/>
              <a:t>слуха (6-23%): </a:t>
            </a:r>
            <a:r>
              <a:rPr lang="ru-RU" sz="2400" dirty="0" smtClean="0"/>
              <a:t>нейросенсорная тугоухость разной степени выраженности.</a:t>
            </a:r>
          </a:p>
        </p:txBody>
      </p:sp>
      <p:sp>
        <p:nvSpPr>
          <p:cNvPr id="3" name="Прямоугольник 2"/>
          <p:cNvSpPr/>
          <p:nvPr/>
        </p:nvSpPr>
        <p:spPr>
          <a:xfrm>
            <a:off x="6091988" y="6129996"/>
            <a:ext cx="6096000" cy="415498"/>
          </a:xfrm>
          <a:prstGeom prst="rect">
            <a:avLst/>
          </a:prstGeom>
        </p:spPr>
        <p:txBody>
          <a:bodyPr>
            <a:spAutoFit/>
          </a:bodyPr>
          <a:lstStyle/>
          <a:p>
            <a:pPr algn="just">
              <a:lnSpc>
                <a:spcPct val="50000"/>
              </a:lnSpc>
            </a:pPr>
            <a:r>
              <a:rPr lang="ru-RU" b="1" dirty="0">
                <a:solidFill>
                  <a:srgbClr val="FF0000"/>
                </a:solidFill>
              </a:rPr>
              <a:t>* </a:t>
            </a:r>
            <a:r>
              <a:rPr lang="ru-RU" dirty="0" smtClean="0"/>
              <a:t>Положения</a:t>
            </a:r>
            <a:r>
              <a:rPr lang="ru-RU" dirty="0"/>
              <a:t>, учет которых наиболее важен при </a:t>
            </a:r>
            <a:r>
              <a:rPr lang="ru-RU" dirty="0" smtClean="0"/>
              <a:t>дистанционном </a:t>
            </a:r>
            <a:r>
              <a:rPr lang="ru-RU" dirty="0"/>
              <a:t>обучении выделены знаком «</a:t>
            </a:r>
            <a:r>
              <a:rPr lang="en-US" sz="2400" b="1" dirty="0">
                <a:solidFill>
                  <a:srgbClr val="FF0000"/>
                </a:solidFill>
              </a:rPr>
              <a:t>!</a:t>
            </a:r>
            <a:r>
              <a:rPr lang="ru-RU" dirty="0"/>
              <a:t>»</a:t>
            </a:r>
            <a:r>
              <a:rPr lang="ru-RU" sz="2400" b="1" dirty="0">
                <a:solidFill>
                  <a:srgbClr val="FF0000"/>
                </a:solidFill>
              </a:rPr>
              <a:t> </a:t>
            </a:r>
            <a:endParaRPr lang="ru-RU" dirty="0"/>
          </a:p>
        </p:txBody>
      </p:sp>
    </p:spTree>
    <p:extLst>
      <p:ext uri="{BB962C8B-B14F-4D97-AF65-F5344CB8AC3E}">
        <p14:creationId xmlns:p14="http://schemas.microsoft.com/office/powerpoint/2010/main" val="341969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2" y="0"/>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69843" y="53312"/>
            <a:ext cx="9359248" cy="1325563"/>
          </a:xfrm>
        </p:spPr>
        <p:txBody>
          <a:bodyPr>
            <a:normAutofit/>
          </a:bodyPr>
          <a:lstStyle/>
          <a:p>
            <a:r>
              <a:rPr lang="ru-RU" sz="3600" b="1" dirty="0">
                <a:solidFill>
                  <a:schemeClr val="bg1"/>
                </a:solidFill>
              </a:rPr>
              <a:t>Особенности</a:t>
            </a:r>
            <a:r>
              <a:rPr lang="ru-RU" sz="4000" b="1" dirty="0">
                <a:solidFill>
                  <a:schemeClr val="bg1"/>
                </a:solidFill>
              </a:rPr>
              <a:t> развития детей с </a:t>
            </a:r>
            <a:r>
              <a:rPr lang="ru-RU" sz="4000" b="1" dirty="0" smtClean="0">
                <a:solidFill>
                  <a:schemeClr val="bg1"/>
                </a:solidFill>
              </a:rPr>
              <a:t>НОДА </a:t>
            </a:r>
            <a:r>
              <a:rPr lang="ru-RU" sz="3200" b="1" dirty="0" smtClean="0">
                <a:solidFill>
                  <a:schemeClr val="bg1"/>
                </a:solidFill>
              </a:rPr>
              <a:t>(продолжение)</a:t>
            </a:r>
            <a:endParaRPr lang="ru-RU" sz="3200" dirty="0">
              <a:solidFill>
                <a:schemeClr val="bg1"/>
              </a:solidFill>
            </a:endParaRPr>
          </a:p>
        </p:txBody>
      </p:sp>
      <p:sp>
        <p:nvSpPr>
          <p:cNvPr id="4" name="Прямоугольник 3"/>
          <p:cNvSpPr/>
          <p:nvPr/>
        </p:nvSpPr>
        <p:spPr>
          <a:xfrm>
            <a:off x="503593" y="1548886"/>
            <a:ext cx="11176789" cy="4893647"/>
          </a:xfrm>
          <a:prstGeom prst="rect">
            <a:avLst/>
          </a:prstGeom>
        </p:spPr>
        <p:txBody>
          <a:bodyPr wrap="square">
            <a:spAutoFit/>
          </a:bodyPr>
          <a:lstStyle/>
          <a:p>
            <a:pPr algn="just"/>
            <a:r>
              <a:rPr lang="ru-RU" sz="2400" b="1" dirty="0">
                <a:solidFill>
                  <a:srgbClr val="FF0000"/>
                </a:solidFill>
              </a:rPr>
              <a:t>!!! </a:t>
            </a:r>
            <a:r>
              <a:rPr lang="ru-RU" sz="2400" b="1" dirty="0" smtClean="0"/>
              <a:t>Нарушение </a:t>
            </a:r>
            <a:r>
              <a:rPr lang="ru-RU" sz="2400" b="1" dirty="0"/>
              <a:t>регуляторного компонента психической деятельности </a:t>
            </a:r>
            <a:r>
              <a:rPr lang="ru-RU" sz="2400" dirty="0"/>
              <a:t>также характерно для детей с ДЦП, практически у всех отмечаются астеничес­кие проявления: пониженная работоспособность, быстрая истощаемость психических процессов, нарушение динамических характеристик деятельности.</a:t>
            </a:r>
          </a:p>
          <a:p>
            <a:pPr algn="just"/>
            <a:r>
              <a:rPr lang="ru-RU" sz="2400" b="1" dirty="0" smtClean="0"/>
              <a:t>Трудности при осуществлении самообслуживания </a:t>
            </a:r>
            <a:r>
              <a:rPr lang="ru-RU" sz="2400" dirty="0" smtClean="0"/>
              <a:t>(прием пищи, одевание и раздевание, гигиенические процедуры)</a:t>
            </a:r>
            <a:r>
              <a:rPr lang="ru-RU" sz="2400" b="1" dirty="0" smtClean="0"/>
              <a:t> </a:t>
            </a:r>
            <a:r>
              <a:rPr lang="ru-RU" sz="2400" dirty="0" smtClean="0"/>
              <a:t>в повседневной жизни испытывают</a:t>
            </a:r>
            <a:r>
              <a:rPr lang="ru-RU" sz="2400" b="1" dirty="0" smtClean="0"/>
              <a:t> </a:t>
            </a:r>
            <a:r>
              <a:rPr lang="ru-RU" sz="2400" dirty="0" smtClean="0"/>
              <a:t>более половины детей с церебральным параличом,  особенно в дошкольном и младшем школьном возрасте. Эти трудности связаны как с нарушениями общей и мелкой моторики, так и с недостаточной самостоятельностью и гиперопекой со стороны родителей.</a:t>
            </a:r>
          </a:p>
          <a:p>
            <a:pPr algn="just"/>
            <a:r>
              <a:rPr lang="ru-RU" sz="2400" b="1" dirty="0"/>
              <a:t>Сопутствующие хронические заболевания: </a:t>
            </a:r>
            <a:r>
              <a:rPr lang="ru-RU" sz="2400" dirty="0"/>
              <a:t>соматические патологии, неврологические синдромы, в т</a:t>
            </a:r>
            <a:r>
              <a:rPr lang="ru-RU" sz="2400" dirty="0" smtClean="0"/>
              <a:t>. ч</a:t>
            </a:r>
            <a:r>
              <a:rPr lang="ru-RU" sz="2400" dirty="0"/>
              <a:t>. </a:t>
            </a:r>
            <a:r>
              <a:rPr lang="ru-RU" sz="2400" u="sng" dirty="0"/>
              <a:t>эпилептический </a:t>
            </a:r>
            <a:r>
              <a:rPr lang="ru-RU" sz="2400" u="sng" dirty="0" smtClean="0"/>
              <a:t>синдром</a:t>
            </a:r>
            <a:r>
              <a:rPr lang="ru-RU" sz="2400" b="1" u="sng" dirty="0" smtClean="0">
                <a:solidFill>
                  <a:srgbClr val="FF0000"/>
                </a:solidFill>
              </a:rPr>
              <a:t>!</a:t>
            </a:r>
            <a:r>
              <a:rPr lang="ru-RU" sz="2400" dirty="0" smtClean="0"/>
              <a:t>; </a:t>
            </a:r>
            <a:r>
              <a:rPr lang="ru-RU" sz="2400" dirty="0"/>
              <a:t>астенический синдром (пониженная работоспособность, быстрая истощаемость и утомляемость</a:t>
            </a:r>
            <a:r>
              <a:rPr lang="ru-RU" sz="2400" dirty="0" smtClean="0"/>
              <a:t>)</a:t>
            </a:r>
            <a:endParaRPr lang="ru-RU" sz="2400" dirty="0"/>
          </a:p>
        </p:txBody>
      </p:sp>
    </p:spTree>
    <p:extLst>
      <p:ext uri="{BB962C8B-B14F-4D97-AF65-F5344CB8AC3E}">
        <p14:creationId xmlns:p14="http://schemas.microsoft.com/office/powerpoint/2010/main" val="2219413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2" name="Прямоугольник 11"/>
          <p:cNvSpPr/>
          <p:nvPr/>
        </p:nvSpPr>
        <p:spPr>
          <a:xfrm>
            <a:off x="-8022" y="6581292"/>
            <a:ext cx="12200021" cy="286647"/>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022" y="-95693"/>
            <a:ext cx="12200021" cy="1421296"/>
          </a:xfrm>
          <a:prstGeom prst="rect">
            <a:avLst/>
          </a:prstGeom>
          <a:solidFill>
            <a:srgbClr val="05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06047" y="63944"/>
            <a:ext cx="9988288" cy="1325563"/>
          </a:xfrm>
        </p:spPr>
        <p:txBody>
          <a:bodyPr>
            <a:normAutofit/>
          </a:bodyPr>
          <a:lstStyle/>
          <a:p>
            <a:r>
              <a:rPr lang="ru-RU" sz="3600" b="1" dirty="0">
                <a:solidFill>
                  <a:schemeClr val="bg1"/>
                </a:solidFill>
              </a:rPr>
              <a:t>Специальные условия для обучающихся с НОДА</a:t>
            </a:r>
            <a:endParaRPr lang="ru-RU" sz="3200" dirty="0">
              <a:solidFill>
                <a:schemeClr val="bg1"/>
              </a:solidFill>
            </a:endParaRPr>
          </a:p>
        </p:txBody>
      </p:sp>
      <p:sp>
        <p:nvSpPr>
          <p:cNvPr id="4" name="Прямоугольник 3"/>
          <p:cNvSpPr/>
          <p:nvPr/>
        </p:nvSpPr>
        <p:spPr>
          <a:xfrm>
            <a:off x="503592" y="1231817"/>
            <a:ext cx="11176789" cy="5262979"/>
          </a:xfrm>
          <a:prstGeom prst="rect">
            <a:avLst/>
          </a:prstGeom>
        </p:spPr>
        <p:txBody>
          <a:bodyPr wrap="square">
            <a:spAutoFit/>
          </a:bodyPr>
          <a:lstStyle/>
          <a:p>
            <a:pPr algn="just"/>
            <a:r>
              <a:rPr lang="ru-RU" sz="2400" b="1" dirty="0" smtClean="0">
                <a:solidFill>
                  <a:srgbClr val="FF0000"/>
                </a:solidFill>
              </a:rPr>
              <a:t>	</a:t>
            </a:r>
            <a:r>
              <a:rPr lang="ru-RU" sz="2400" dirty="0" smtClean="0"/>
              <a:t>Указанные на предыдущих слайдах особенности психофизического развития детей с нарушениями опорно-двигательного аппарата требуют  создания специальных условий их обучения. </a:t>
            </a:r>
          </a:p>
          <a:p>
            <a:pPr algn="just"/>
            <a:r>
              <a:rPr lang="ru-RU" sz="2400" dirty="0" smtClean="0"/>
              <a:t>	К специальным условия обучения детей с НОДА относятся:</a:t>
            </a:r>
          </a:p>
          <a:p>
            <a:pPr algn="just">
              <a:lnSpc>
                <a:spcPct val="100000"/>
              </a:lnSpc>
              <a:spcAft>
                <a:spcPts val="0"/>
              </a:spcAft>
            </a:pPr>
            <a:r>
              <a:rPr lang="ru-RU" sz="2400" dirty="0" smtClean="0"/>
              <a:t>- </a:t>
            </a:r>
            <a:r>
              <a:rPr lang="ru-RU" sz="2400" dirty="0"/>
              <a:t>систематическое психолого-медико-педагогическое сопровождение и коррекция двигательных, речевых и интеллектуальных нарушений, вкл. лечебно-восстановительную работу и соблюдение ортопедического режима;</a:t>
            </a:r>
          </a:p>
          <a:p>
            <a:pPr algn="just">
              <a:lnSpc>
                <a:spcPct val="100000"/>
              </a:lnSpc>
              <a:spcAft>
                <a:spcPts val="0"/>
              </a:spcAft>
            </a:pPr>
            <a:r>
              <a:rPr lang="ru-RU" sz="2400" dirty="0"/>
              <a:t>- создание материально-технических условий, вкл. безбарьерную архитектурную среду</a:t>
            </a:r>
            <a:r>
              <a:rPr lang="ru-RU" sz="2400" dirty="0" smtClean="0"/>
              <a:t>, </a:t>
            </a:r>
            <a:r>
              <a:rPr lang="ru-RU" sz="2400" dirty="0"/>
              <a:t>спец. тех. средства  для</a:t>
            </a:r>
            <a:r>
              <a:rPr lang="en-US" sz="2400" dirty="0"/>
              <a:t> </a:t>
            </a:r>
            <a:r>
              <a:rPr lang="ru-RU" sz="2400" dirty="0" smtClean="0"/>
              <a:t>обучения</a:t>
            </a:r>
            <a:r>
              <a:rPr lang="ru-RU" sz="2400" dirty="0"/>
              <a:t>, </a:t>
            </a:r>
            <a:r>
              <a:rPr lang="ru-RU" sz="2400" dirty="0" smtClean="0"/>
              <a:t>передвижения </a:t>
            </a:r>
            <a:r>
              <a:rPr lang="ru-RU" sz="2400" dirty="0"/>
              <a:t>и самообслуживания;</a:t>
            </a:r>
          </a:p>
          <a:p>
            <a:pPr marL="342900" indent="-342900" algn="just">
              <a:lnSpc>
                <a:spcPct val="100000"/>
              </a:lnSpc>
              <a:spcAft>
                <a:spcPts val="0"/>
              </a:spcAft>
              <a:buFontTx/>
              <a:buChar char="-"/>
            </a:pPr>
            <a:r>
              <a:rPr lang="ru-RU" sz="2400" dirty="0" smtClean="0"/>
              <a:t>кадровое </a:t>
            </a:r>
            <a:r>
              <a:rPr lang="ru-RU" sz="2400" dirty="0"/>
              <a:t>обеспечение (</a:t>
            </a:r>
            <a:r>
              <a:rPr lang="ru-RU" sz="2400" dirty="0" smtClean="0"/>
              <a:t>педагоги-предметники,</a:t>
            </a:r>
            <a:r>
              <a:rPr lang="en-US" sz="2400" dirty="0" smtClean="0"/>
              <a:t> </a:t>
            </a:r>
            <a:r>
              <a:rPr lang="ru-RU" sz="2400" dirty="0" smtClean="0"/>
              <a:t>инструкторы </a:t>
            </a:r>
            <a:r>
              <a:rPr lang="ru-RU" sz="2400" dirty="0"/>
              <a:t>АФК/ЛФК, логопеды, дефектологи, психологи, тьюторы / </a:t>
            </a:r>
            <a:r>
              <a:rPr lang="ru-RU" sz="2400" dirty="0" smtClean="0"/>
              <a:t>ассистенты).</a:t>
            </a:r>
          </a:p>
          <a:p>
            <a:pPr algn="just"/>
            <a:r>
              <a:rPr lang="ru-RU" sz="2400" dirty="0"/>
              <a:t>	</a:t>
            </a:r>
            <a:r>
              <a:rPr lang="ru-RU" sz="2400" u="sng" dirty="0"/>
              <a:t>В </a:t>
            </a:r>
            <a:r>
              <a:rPr lang="ru-RU" sz="2400" u="sng" dirty="0" smtClean="0"/>
              <a:t>ситуации </a:t>
            </a:r>
            <a:r>
              <a:rPr lang="ru-RU" sz="2400" u="sng" dirty="0"/>
              <a:t>дистанционного обучения </a:t>
            </a:r>
            <a:r>
              <a:rPr lang="ru-RU" sz="2400" u="sng" dirty="0" smtClean="0"/>
              <a:t>большое значение </a:t>
            </a:r>
            <a:r>
              <a:rPr lang="ru-RU" sz="2400" u="sng" dirty="0" smtClean="0"/>
              <a:t>имеют  </a:t>
            </a:r>
            <a:r>
              <a:rPr lang="ru-RU" sz="2400" u="sng" dirty="0" smtClean="0"/>
              <a:t>особая </a:t>
            </a:r>
            <a:r>
              <a:rPr lang="ru-RU" sz="2400" u="sng" dirty="0"/>
              <a:t>организация образовательного процесса </a:t>
            </a:r>
            <a:r>
              <a:rPr lang="ru-RU" sz="2400" b="1" u="sng" dirty="0"/>
              <a:t> </a:t>
            </a:r>
            <a:r>
              <a:rPr lang="ru-RU" sz="2400" u="sng" dirty="0"/>
              <a:t>и </a:t>
            </a:r>
            <a:r>
              <a:rPr lang="ru-RU" sz="2400" u="sng" dirty="0" smtClean="0"/>
              <a:t> специальное </a:t>
            </a:r>
            <a:r>
              <a:rPr lang="ru-RU" sz="2400" u="sng" dirty="0" smtClean="0"/>
              <a:t>оснащения </a:t>
            </a:r>
            <a:r>
              <a:rPr lang="ru-RU" sz="2400" u="sng" dirty="0"/>
              <a:t>рабочего места </a:t>
            </a:r>
            <a:r>
              <a:rPr lang="ru-RU" sz="2400" u="sng" dirty="0" smtClean="0"/>
              <a:t>ученика</a:t>
            </a:r>
            <a:r>
              <a:rPr lang="ru-RU" sz="2400" u="sng" dirty="0"/>
              <a:t> </a:t>
            </a:r>
            <a:r>
              <a:rPr lang="en-US" sz="2400" b="1" dirty="0" smtClean="0">
                <a:solidFill>
                  <a:srgbClr val="FF0000"/>
                </a:solidFill>
              </a:rPr>
              <a:t>!!!</a:t>
            </a:r>
            <a:endParaRPr lang="ru-RU" sz="2400" b="1" dirty="0">
              <a:solidFill>
                <a:srgbClr val="FF0000"/>
              </a:solidFill>
            </a:endParaRPr>
          </a:p>
        </p:txBody>
      </p:sp>
    </p:spTree>
    <p:extLst>
      <p:ext uri="{BB962C8B-B14F-4D97-AF65-F5344CB8AC3E}">
        <p14:creationId xmlns:p14="http://schemas.microsoft.com/office/powerpoint/2010/main" val="2294106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4866</TotalTime>
  <Words>2499</Words>
  <Application>Microsoft Office PowerPoint</Application>
  <PresentationFormat>Произвольный</PresentationFormat>
  <Paragraphs>245</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Рекомендации по организации дистанционного обучения школьников С нарушениями опорно-двигательного аппарата</vt:lpstr>
      <vt:lpstr>Дистанционное обучение </vt:lpstr>
      <vt:lpstr>Дистанционное обучение </vt:lpstr>
      <vt:lpstr>Дистанционное обучение </vt:lpstr>
      <vt:lpstr>Типология двигательных нарушений   (И.Ю. Левченко, О.Г. Приходько, 2012) </vt:lpstr>
      <vt:lpstr>Классификация двигательных нарушений по степени тяжести </vt:lpstr>
      <vt:lpstr>Особенности развития детей с НОДА*</vt:lpstr>
      <vt:lpstr>Особенности развития детей с НОДА (продолжение)</vt:lpstr>
      <vt:lpstr>Специальные условия для обучающихся с НОДА</vt:lpstr>
      <vt:lpstr>Особенности организации образовательного процесса в условиях дистанционного обучения</vt:lpstr>
      <vt:lpstr>Особенности организации образовательного процесса в условиях дистанционного обучения</vt:lpstr>
      <vt:lpstr>Регламентация деятельности в условиях  дистанционного обучения </vt:lpstr>
      <vt:lpstr>Ортопедический режим</vt:lpstr>
      <vt:lpstr>Позиционирование ребенка с НОДА</vt:lpstr>
      <vt:lpstr>Позиционирование ребенка с НОДА</vt:lpstr>
      <vt:lpstr>Позиционирование ребенка с НОДА</vt:lpstr>
      <vt:lpstr>Позиционирование ребенка с НОДА</vt:lpstr>
      <vt:lpstr>Ассистивные устройства и технологии</vt:lpstr>
      <vt:lpstr>Ассистивные устройства и технологии</vt:lpstr>
      <vt:lpstr>Ассистивные устройства и технологии</vt:lpstr>
      <vt:lpstr>Ассистивные устройства и технологии</vt:lpstr>
      <vt:lpstr>Ассистивные устройства и технологии</vt:lpstr>
      <vt:lpstr>Ассистивные устройства и технологии</vt:lpstr>
      <vt:lpstr>Режим охраны зрения </vt:lpstr>
      <vt:lpstr>Режим охраны зрения  (продолжение)</vt:lpstr>
      <vt:lpstr>Динамические паузы или физкультминутки</vt:lpstr>
      <vt:lpstr>Простые вещи, которые могут помочь ребенку  с тяжелыми двигательными нарушениями  </vt:lpstr>
      <vt:lpstr>Простые вещи, которые могут помочь ребенку  с тяжелыми двигательными нарушениями </vt:lpstr>
      <vt:lpstr>Простые вещи, которые могут помочь ребенку  с тяжелыми двигательными нарушениями </vt:lpstr>
      <vt:lpstr>Презентация PowerPoint</vt:lpstr>
      <vt:lpstr>С чего начать ?</vt:lpstr>
      <vt:lpstr>Что использовать?</vt:lpstr>
      <vt:lpstr>Что использовать?</vt:lpstr>
      <vt:lpstr>Что использовать?</vt:lpstr>
      <vt:lpstr>Что использовать?</vt:lpstr>
      <vt:lpstr>Что использовать?</vt:lpstr>
      <vt:lpstr>Что использовать?</vt:lpstr>
      <vt:lpstr>Советы подителям</vt:lpstr>
      <vt:lpstr>Советы родителям</vt:lpstr>
      <vt:lpstr>Советы родителям</vt:lpstr>
      <vt:lpstr>Рекомендуемая литература и видеоматериалы</vt:lpstr>
      <vt:lpstr>Презентация PowerPoint</vt:lpstr>
      <vt:lpstr>Советы из практики; дистанционное обучение математике</vt:lpstr>
      <vt:lpstr>Советы из практики: дистанционное обучение математике</vt:lpstr>
      <vt:lpstr>Советы из практики: дистанционное обучение математике</vt:lpstr>
      <vt:lpstr>Основные правила работы за компьютером: из рекомендаций Роспотребнадзора</vt:lpstr>
      <vt:lpstr>Основные правила работы за компьютером: из рекомендаций Роспотребнадзора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Пользователь Windows</dc:creator>
  <cp:lastModifiedBy>admin</cp:lastModifiedBy>
  <cp:revision>298</cp:revision>
  <dcterms:created xsi:type="dcterms:W3CDTF">2019-12-25T11:02:27Z</dcterms:created>
  <dcterms:modified xsi:type="dcterms:W3CDTF">2020-03-26T18:19:50Z</dcterms:modified>
</cp:coreProperties>
</file>