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64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ultant.ru/document/cons_doc_LAW_9027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Конфликт интересов участников образовательных отношений: анализ кейсов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653136"/>
            <a:ext cx="5186786" cy="138928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Праведникова О. В., лицо, </a:t>
            </a:r>
            <a:r>
              <a:rPr lang="ru-RU" dirty="0" smtClean="0"/>
              <a:t>ответственное</a:t>
            </a:r>
            <a:r>
              <a:rPr lang="ru-RU" dirty="0" smtClean="0"/>
              <a:t> за </a:t>
            </a:r>
            <a:r>
              <a:rPr lang="ru-RU" dirty="0" err="1" smtClean="0"/>
              <a:t>антикоррупционное</a:t>
            </a:r>
            <a:r>
              <a:rPr lang="ru-RU" dirty="0" smtClean="0"/>
              <a:t> просвещение в  ГБОУ СО «Екатеринбургская школа-интернат «Эверест»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Заместителем директора по УВР стал внучатый племянник директора (фамилии разные).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Учитель очень много задает. Чтобы хорошо подготовить проекты, приходится много читать дополнительно, работать по вечерам и в выходные дни. Мама Андрея идет к учителю, чтобы поговорить. Никто не знает, о чем они говорили, но с тех пор Андрей получает меньше всех заданий и они самые легкие.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Фирма «Светлое будущее» принимает участие в конкурсе на получение заказа на строительство школы. Она предложила членам комиссии сотовые телефоны, чтобы, как утверждают представители фирмы, «облегчить работу комиссии».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Приведите примеры кейсов из Вашей практики.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Дарение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Запрет дарения денежных средств (наличных, безналичных). </a:t>
            </a:r>
          </a:p>
          <a:p>
            <a:r>
              <a:rPr lang="ru-RU" dirty="0" smtClean="0"/>
              <a:t>Подарки до 3000 р. По закону: </a:t>
            </a:r>
            <a:r>
              <a:rPr lang="ru-RU" b="1" dirty="0" smtClean="0">
                <a:hlinkClick r:id="rId2"/>
              </a:rPr>
              <a:t>"Гражданский кодекс Российской Федерации (часть вторая)" от 26.01.1996 N 14-ФЗ (ред. от 01.07.2021, с </a:t>
            </a:r>
            <a:r>
              <a:rPr lang="ru-RU" b="1" dirty="0" err="1" smtClean="0">
                <a:hlinkClick r:id="rId2"/>
              </a:rPr>
              <a:t>изм</a:t>
            </a:r>
            <a:r>
              <a:rPr lang="ru-RU" b="1" dirty="0" smtClean="0">
                <a:hlinkClick r:id="rId2"/>
              </a:rPr>
              <a:t>. от 08.07.2021) (с </a:t>
            </a:r>
            <a:r>
              <a:rPr lang="ru-RU" b="1" dirty="0" err="1" smtClean="0">
                <a:hlinkClick r:id="rId2"/>
              </a:rPr>
              <a:t>изм</a:t>
            </a:r>
            <a:r>
              <a:rPr lang="ru-RU" b="1" dirty="0" smtClean="0">
                <a:hlinkClick r:id="rId2"/>
              </a:rPr>
              <a:t>. и доп., вступ. в силу с 01.01.2022)</a:t>
            </a:r>
            <a:endParaRPr lang="ru-RU" b="1" dirty="0" smtClean="0"/>
          </a:p>
          <a:p>
            <a:r>
              <a:rPr lang="ru-RU" b="1" dirty="0" smtClean="0"/>
              <a:t>ГК РФ Статья 575. Запрещение дарения</a:t>
            </a:r>
          </a:p>
          <a:p>
            <a:pPr>
              <a:buNone/>
            </a:pPr>
            <a:r>
              <a:rPr lang="ru-RU" u="sng" dirty="0" smtClean="0"/>
              <a:t>«</a:t>
            </a:r>
            <a:r>
              <a:rPr lang="ru-RU" dirty="0" smtClean="0"/>
              <a:t>Не </a:t>
            </a:r>
            <a:r>
              <a:rPr lang="ru-RU" dirty="0" smtClean="0"/>
              <a:t>допускается дарение, за исключением обычных подарков, стоимость которых не превышает трех тысяч </a:t>
            </a:r>
            <a:r>
              <a:rPr lang="ru-RU" dirty="0" smtClean="0"/>
              <a:t>рублей.»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Платные услуги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Запрет осуществлять репетиторскую деятельность с учениками, если не регламентировано школой.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Запрет родственникам находиться в прямом подчинении. Если не в прямом подчинении, то держать ситуацию под наблюдением как потенциально представляющую коррупционные риски.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</a:t>
            </a:r>
            <a:endParaRPr lang="ru-RU" dirty="0"/>
          </a:p>
        </p:txBody>
      </p:sp>
      <p:pic>
        <p:nvPicPr>
          <p:cNvPr id="4" name="Содержимое 3" descr="https://votray.ru/upload/iblock/b18/b18673cbb1d11071be1285faf6dca63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86" y="1609725"/>
            <a:ext cx="6965228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Конфликт интересов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это ситуация, при которой у педагогического работника при осуществлении им профессиональной деятельности возникает личная заинтересованность в получении материальной выгоды или иного преимущества и которая влияет или может повлиять на надлежащее исполнение педагогическим работником профессиональных обязанностей вследствие противоречия между его личной заинтересованностью и интересами обучающегося, родителей (законных представителей) несовершеннолетних обучающихся (пункт 33 части 1 статьи 1 Федерального закона от 29.12.2012 № 273-ФЗ «Об образовании в Российской Федерации</a:t>
            </a:r>
            <a:r>
              <a:rPr lang="ru-RU" dirty="0" smtClean="0"/>
              <a:t>»).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Личная заинтересованность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возможность получения государственным гражданским служащим при исполнении должностных обязанностей доходов в денежной либо натуральной форме, доходов в виде материальной выгоды непосредственно для себя или </a:t>
            </a:r>
            <a:r>
              <a:rPr lang="ru-RU" b="1" dirty="0" smtClean="0"/>
              <a:t>лиц</a:t>
            </a:r>
            <a:r>
              <a:rPr lang="ru-RU" dirty="0" smtClean="0"/>
              <a:t> близкого родства или свойства, а также для граждан или организаций, с которыми государственный гражданский служащий связан финансовыми или иными обязательствами</a:t>
            </a:r>
            <a:r>
              <a:rPr lang="ru-RU" dirty="0" smtClean="0"/>
              <a:t>. Бывает прямая или косвенная.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Подарки</a:t>
            </a:r>
          </a:p>
          <a:p>
            <a:r>
              <a:rPr lang="ru-RU" sz="4800" dirty="0" smtClean="0"/>
              <a:t>Родство</a:t>
            </a:r>
          </a:p>
          <a:p>
            <a:r>
              <a:rPr lang="ru-RU" sz="4800" dirty="0" smtClean="0"/>
              <a:t>Платные услуги</a:t>
            </a:r>
          </a:p>
          <a:p>
            <a:r>
              <a:rPr lang="ru-RU" sz="4800" dirty="0" smtClean="0"/>
              <a:t>…</a:t>
            </a:r>
            <a:endParaRPr lang="ru-RU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Мальчик, который учится в вашем классе, случайно разбил подставку для ручек, стоящую на вашем столе. На следующий день его мама приносит вам такую же подставку. Принять ли ее? Что сказать? </a:t>
            </a:r>
          </a:p>
          <a:p>
            <a:r>
              <a:rPr lang="ru-RU" dirty="0" smtClean="0"/>
              <a:t>В этом же случае: мама приносит вам 2000 рублей и просит вас самостоятельно купить подставку, мотивируя это отсутствием времени на поиски такой, которая подойдет вам. </a:t>
            </a:r>
          </a:p>
          <a:p>
            <a:r>
              <a:rPr lang="ru-RU" dirty="0" smtClean="0"/>
              <a:t>Эта же ситуация, но мама дарит вам подарочный сертификат на 5000 рублей и просит извинить ее ребенка. Вы знаете, что эта семья состоятельная.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ваш класс приходит новый ученик. Он плохо адаптируется в школе. Не контактирует с другими детьми, не отвечает на уроках, часто плачет из-за оценок. Его мама просит вас как-то помочь ему и дарит вам коробку конфет и цветы. Как поступить? </a:t>
            </a:r>
          </a:p>
          <a:p>
            <a:r>
              <a:rPr lang="ru-RU" dirty="0" smtClean="0"/>
              <a:t>Та же ситуация, но мама дарит вам 3000 рублей и говорит, что решила не покупать вам цветы и конфеты, так как у вас наверняка этого полно, и ей было бы приятно, чтобы вы сами что-то купили себе в награду за трудности, которые возникают в работе с ее ребенком. </a:t>
            </a:r>
          </a:p>
          <a:p>
            <a:r>
              <a:rPr lang="ru-RU" dirty="0" smtClean="0"/>
              <a:t>Та же ситуация, но мама просит вас ежемесячно принимать от нее в дар по 3000 рублей и говорит, что может оформить это через банк как добровольное пожертвование.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Вы переезжаете на другой конец города. До работы добираться далеко. Рядом с новым местом жительства для вас есть вакансия. Родители из класса дарят вам роскошный букет и торт и просят вас довести класс до конца года (осталось 4 месяца). Как отреагировать? </a:t>
            </a:r>
          </a:p>
          <a:p>
            <a:r>
              <a:rPr lang="ru-RU" dirty="0" smtClean="0"/>
              <a:t>Та же ситуация, но родители говорят, что понимают, что вам будет трудно добираться до работы и они хотят в качестве компенсации до конца года платить вам по 3000 рублей на транспортные расходы. </a:t>
            </a:r>
          </a:p>
          <a:p>
            <a:r>
              <a:rPr lang="ru-RU" dirty="0" smtClean="0"/>
              <a:t>Та же ситуация, но родители дарят вам дорогой телефон, планшет или ноутбук.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случаю окончания учебного года класс подарил своему классному руководителю огромный букет цветов.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</TotalTime>
  <Words>718</Words>
  <Application>Microsoft Office PowerPoint</Application>
  <PresentationFormat>Экран (4:3)</PresentationFormat>
  <Paragraphs>42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Конфликт интересов участников образовательных отношений: анализ кейсов</vt:lpstr>
      <vt:lpstr>актуальность</vt:lpstr>
      <vt:lpstr>Конфликт интересов</vt:lpstr>
      <vt:lpstr>Личная заинтересованность</vt:lpstr>
      <vt:lpstr>ситуации</vt:lpstr>
      <vt:lpstr>Кейс 1</vt:lpstr>
      <vt:lpstr>Кейс 2</vt:lpstr>
      <vt:lpstr>Кейс 3</vt:lpstr>
      <vt:lpstr>Кейс 4</vt:lpstr>
      <vt:lpstr>Кейс 5</vt:lpstr>
      <vt:lpstr>Кейс 6</vt:lpstr>
      <vt:lpstr>Кейс 7</vt:lpstr>
      <vt:lpstr>Слайд 13</vt:lpstr>
      <vt:lpstr>Дарение </vt:lpstr>
      <vt:lpstr>Платные услуги</vt:lpstr>
      <vt:lpstr>родство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 интересов участников образовательных отношений: анализ кейсов</dc:title>
  <dc:creator>admin</dc:creator>
  <cp:lastModifiedBy>admin</cp:lastModifiedBy>
  <cp:revision>6</cp:revision>
  <dcterms:created xsi:type="dcterms:W3CDTF">2022-12-04T08:45:30Z</dcterms:created>
  <dcterms:modified xsi:type="dcterms:W3CDTF">2022-12-04T09:03:24Z</dcterms:modified>
</cp:coreProperties>
</file>